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comments/comment3.xml" ContentType="application/vnd.openxmlformats-officedocument.presentationml.comments+xml"/>
  <Override PartName="/ppt/comments/comment4.xml" ContentType="application/vnd.openxmlformats-officedocument.presentationml.comments+xml"/>
  <Default Extension="wdp" ContentType="image/vnd.ms-photo"/>
  <Override PartName="/ppt/commentAuthors.xml" ContentType="application/vnd.openxmlformats-officedocument.presentationml.commentAuthors+xml"/>
  <Override PartName="/ppt/slideLayouts/slideLayout10.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8" r:id="rId2"/>
    <p:sldId id="259" r:id="rId3"/>
    <p:sldId id="260" r:id="rId4"/>
    <p:sldId id="261" r:id="rId5"/>
    <p:sldId id="269" r:id="rId6"/>
    <p:sldId id="263" r:id="rId7"/>
    <p:sldId id="264" r:id="rId8"/>
    <p:sldId id="267" r:id="rId9"/>
    <p:sldId id="268" r:id="rId10"/>
    <p:sldId id="256" r:id="rId11"/>
    <p:sldId id="266" r:id="rId12"/>
    <p:sldId id="265" r:id="rId13"/>
  </p:sldIdLst>
  <p:sldSz cx="12192000" cy="6858000"/>
  <p:notesSz cx="6858000" cy="9144000"/>
  <p:embeddedFontLst>
    <p:embeddedFont>
      <p:font typeface="맑은 고딕" pitchFamily="50" charset="-127"/>
      <p:regular r:id="rId14"/>
      <p:bold r:id="rId15"/>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83"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SS" initials="Y" lastIdx="14" clrIdx="0">
    <p:extLst>
      <p:ext uri="{19B8F6BF-5375-455C-9EA6-DF929625EA0E}">
        <p15:presenceInfo xmlns:p15="http://schemas.microsoft.com/office/powerpoint/2012/main" xmlns="" userId="YS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FFFFF"/>
    <a:srgbClr val="5C84CC"/>
    <a:srgbClr val="4472C4"/>
    <a:srgbClr val="6A8ED0"/>
    <a:srgbClr val="7C9CD6"/>
    <a:srgbClr val="8FAADC"/>
    <a:srgbClr val="B4C7E7"/>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보통 스타일 2 - 강조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밝은 스타일 1 - 강조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987" autoAdjust="0"/>
    <p:restoredTop sz="94660"/>
  </p:normalViewPr>
  <p:slideViewPr>
    <p:cSldViewPr snapToGrid="0" showGuides="1">
      <p:cViewPr varScale="1">
        <p:scale>
          <a:sx n="72" d="100"/>
          <a:sy n="72" d="100"/>
        </p:scale>
        <p:origin x="-612" y="-102"/>
      </p:cViewPr>
      <p:guideLst>
        <p:guide orient="horz" pos="2183"/>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5-18T21:40:40.542" idx="2">
    <p:pos x="146" y="146"/>
    <p:text>지문은 개인마다 모두 다른 고유의 값을 선천적으로 가지고 있기 때문에 다수의 사람을 대상으로 특정 개인을 식별하기 위한 요소로써 사용하기에 굉장히 편리하다. 신분증처럼 소지하고 다닐 필요도 없고 비밀번호처럼 잊어버릴 염려도 없기 때문에 더욱 그러하다.</p:text>
    <p:extLst>
      <p:ext uri="{C676402C-5697-4E1C-873F-D02D1690AC5C}">
        <p15:threadingInfo xmlns:p15="http://schemas.microsoft.com/office/powerpoint/2012/main" xmlns="" timeZoneBias="-540"/>
      </p:ext>
    </p:extLst>
  </p:cm>
  <p:cm authorId="1" dt="2019-05-18T22:52:54.250" idx="13">
    <p:pos x="146" y="282"/>
    <p:text>차키를 가지고 다니지 않아도 되는 편함</p:text>
    <p:extLst>
      <p:ext uri="{C676402C-5697-4E1C-873F-D02D1690AC5C}">
        <p15:threadingInfo xmlns:p15="http://schemas.microsoft.com/office/powerpoint/2012/main" xmlns="" timeZoneBias="-540">
          <p15:parentCm authorId="1" idx="2"/>
        </p15:threadingInfo>
      </p:ext>
    </p:extLst>
  </p:cm>
  <p:cm authorId="1" dt="2019-05-18T22:53:02.605" idx="14">
    <p:pos x="146" y="418"/>
    <p:text>나아니면 못여니까 보안성도 있을듯</p:text>
    <p:extLst>
      <p:ext uri="{C676402C-5697-4E1C-873F-D02D1690AC5C}">
        <p15:threadingInfo xmlns:p15="http://schemas.microsoft.com/office/powerpoint/2012/main" xmlns="" timeZoneBias="-540">
          <p15:parentCm authorId="1" idx="2"/>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5-18T21:52:20.566" idx="3">
    <p:pos x="10" y="10"/>
    <p:text>손에 땀이라도 나거나 하면 정확도가 떨어져 인식이 안된다.</p:text>
    <p:extLst>
      <p:ext uri="{C676402C-5697-4E1C-873F-D02D1690AC5C}">
        <p15:threadingInfo xmlns:p15="http://schemas.microsoft.com/office/powerpoint/2012/main" xmlns="" timeZoneBias="-540"/>
      </p:ext>
    </p:extLst>
  </p:cm>
  <p:cm authorId="1" dt="2019-05-18T22:07:42.374" idx="8">
    <p:pos x="10" y="146"/>
    <p:text>지문을 도용해서 사용할 가능성이있다.</p:text>
    <p:extLst>
      <p:ext uri="{C676402C-5697-4E1C-873F-D02D1690AC5C}">
        <p15:threadingInfo xmlns:p15="http://schemas.microsoft.com/office/powerpoint/2012/main" xmlns="" timeZoneBias="-540">
          <p15:parentCm authorId="1" idx="3"/>
        </p15:threadingInfo>
      </p:ext>
    </p:extLst>
  </p:cm>
  <p:cm authorId="1" dt="2019-05-18T22:10:45.980" idx="9">
    <p:pos x="10" y="282"/>
    <p:text>본인이 아니면 차를 못연다는 불편함이 있다.</p:text>
    <p:extLst>
      <p:ext uri="{C676402C-5697-4E1C-873F-D02D1690AC5C}">
        <p15:threadingInfo xmlns:p15="http://schemas.microsoft.com/office/powerpoint/2012/main" xmlns="" timeZoneBias="-540">
          <p15:parentCm authorId="1" idx="3"/>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05-18T22:04:24.351" idx="4">
    <p:pos x="10" y="10"/>
    <p:text>지문처럼 상당히 높은 보안성을 보여준다 안구적출을 당하여도 홍채는 신경이 끊어져 본래 모습에서 변하기 때문에 도용 가능성이 낮음-보안성</p:text>
    <p:extLst>
      <p:ext uri="{C676402C-5697-4E1C-873F-D02D1690AC5C}">
        <p15:threadingInfo xmlns:p15="http://schemas.microsoft.com/office/powerpoint/2012/main" xmlns="" timeZoneBias="-540"/>
      </p:ext>
    </p:extLst>
  </p:cm>
  <p:cm authorId="1" dt="2019-05-18T22:06:22.914" idx="6">
    <p:pos x="10" y="146"/>
    <p:text>지문보다 더 정확성을 보임</p:text>
    <p:extLst>
      <p:ext uri="{C676402C-5697-4E1C-873F-D02D1690AC5C}">
        <p15:threadingInfo xmlns:p15="http://schemas.microsoft.com/office/powerpoint/2012/main" xmlns="" timeZoneBias="-540">
          <p15:parentCm authorId="1" idx="4"/>
        </p15:threadingInfo>
      </p:ext>
    </p:extLst>
  </p:cm>
  <p:cm authorId="1" dt="2019-05-18T22:06:41.058" idx="7">
    <p:pos x="10" y="282"/>
    <p:text>홍채 인식을 이용하면 지문인식과 마찬가지로 차키를 가지고 다니지 않아도 된다.</p:text>
    <p:extLst>
      <p:ext uri="{C676402C-5697-4E1C-873F-D02D1690AC5C}">
        <p15:threadingInfo xmlns:p15="http://schemas.microsoft.com/office/powerpoint/2012/main" xmlns="" timeZoneBias="-540">
          <p15:parentCm authorId="1" idx="4"/>
        </p15:threadingInfo>
      </p:ext>
    </p:extLst>
  </p:cm>
  <p:cm authorId="1" dt="2019-05-18T22:15:43.511" idx="12">
    <p:pos x="10" y="418"/>
    <p:text>자동차 키를 찾는 시간을 절약할수있음</p:text>
    <p:extLst>
      <p:ext uri="{C676402C-5697-4E1C-873F-D02D1690AC5C}">
        <p15:threadingInfo xmlns:p15="http://schemas.microsoft.com/office/powerpoint/2012/main" xmlns="" timeZoneBias="-540">
          <p15:parentCm authorId="1" idx="4"/>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9-05-18T22:10:49.590" idx="10">
    <p:pos x="10" y="10"/>
    <p:text>홍채인식을 사용하면 보안성이 지문인식보다 뛰어나기 때문에 더욱더 본인아닌이상 차를 열지 못한다는 불편함이 생긴다.</p:text>
    <p:extLst>
      <p:ext uri="{C676402C-5697-4E1C-873F-D02D1690AC5C}">
        <p15:threadingInfo xmlns:p15="http://schemas.microsoft.com/office/powerpoint/2012/main" xmlns="" timeZoneBias="-540"/>
      </p:ext>
    </p:extLst>
  </p:cm>
  <p:cm authorId="1" dt="2019-05-18T22:11:51.383" idx="11">
    <p:pos x="10" y="146"/>
    <p:text>홍채인식을 하게 될 경우 얼굴을 보여야하는데 홍채인식을 어느 부분에 그 기술을 설치하고 해야할지 위치 선정이 어렵다는 단점이 있다.</p:text>
    <p:extLst>
      <p:ext uri="{C676402C-5697-4E1C-873F-D02D1690AC5C}">
        <p15:threadingInfo xmlns:p15="http://schemas.microsoft.com/office/powerpoint/2012/main" xmlns="" timeZoneBias="-540">
          <p15:parentCm authorId="1" idx="10"/>
        </p15:threadingInfo>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smtClean="0"/>
              <a:t>마스터 제목 스타일 편집</a:t>
            </a:r>
            <a:endParaRPr lang="ko-KR" altLang="en-US"/>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클릭하여 마스터 부제목 스타일 편집</a:t>
            </a:r>
            <a:endParaRPr lang="ko-KR" altLang="en-US"/>
          </a:p>
        </p:txBody>
      </p:sp>
      <p:sp>
        <p:nvSpPr>
          <p:cNvPr id="4" name="날짜 개체 틀 3"/>
          <p:cNvSpPr>
            <a:spLocks noGrp="1"/>
          </p:cNvSpPr>
          <p:nvPr>
            <p:ph type="dt" sz="half" idx="10"/>
          </p:nvPr>
        </p:nvSpPr>
        <p:spPr/>
        <p:txBody>
          <a:bodyPr/>
          <a:lstStyle/>
          <a:p>
            <a:fld id="{153F6831-0341-4D92-8A8E-3CDA2BD11A1B}" type="datetimeFigureOut">
              <a:rPr lang="ko-KR" altLang="en-US" smtClean="0"/>
              <a:pPr/>
              <a:t>2019-05-20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04D4A51D-D283-4225-A156-8F1743053F1E}" type="slidenum">
              <a:rPr lang="ko-KR" altLang="en-US" smtClean="0"/>
              <a:pPr/>
              <a:t>‹#›</a:t>
            </a:fld>
            <a:endParaRPr lang="ko-KR" altLang="en-US"/>
          </a:p>
        </p:txBody>
      </p:sp>
    </p:spTree>
    <p:extLst>
      <p:ext uri="{BB962C8B-B14F-4D97-AF65-F5344CB8AC3E}">
        <p14:creationId xmlns:p14="http://schemas.microsoft.com/office/powerpoint/2010/main" xmlns="" val="2760988385"/>
      </p:ext>
    </p:extLst>
  </p:cSld>
  <p:clrMapOvr>
    <a:masterClrMapping/>
  </p:clrMapOvr>
  <mc:AlternateContent xmlns:mc="http://schemas.openxmlformats.org/markup-compatibility/2006">
    <mc:Choice xmlns:p14="http://schemas.microsoft.com/office/powerpoint/2010/main" xmlns="" Requires="p14">
      <p:transition spd="slow" p14:dur="1250">
        <p14:prism isContent="1" isInverted="1"/>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153F6831-0341-4D92-8A8E-3CDA2BD11A1B}" type="datetimeFigureOut">
              <a:rPr lang="ko-KR" altLang="en-US" smtClean="0"/>
              <a:pPr/>
              <a:t>2019-05-20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04D4A51D-D283-4225-A156-8F1743053F1E}" type="slidenum">
              <a:rPr lang="ko-KR" altLang="en-US" smtClean="0"/>
              <a:pPr/>
              <a:t>‹#›</a:t>
            </a:fld>
            <a:endParaRPr lang="ko-KR" altLang="en-US"/>
          </a:p>
        </p:txBody>
      </p:sp>
    </p:spTree>
    <p:extLst>
      <p:ext uri="{BB962C8B-B14F-4D97-AF65-F5344CB8AC3E}">
        <p14:creationId xmlns:p14="http://schemas.microsoft.com/office/powerpoint/2010/main" xmlns="" val="3484550567"/>
      </p:ext>
    </p:extLst>
  </p:cSld>
  <p:clrMapOvr>
    <a:masterClrMapping/>
  </p:clrMapOvr>
  <mc:AlternateContent xmlns:mc="http://schemas.openxmlformats.org/markup-compatibility/2006">
    <mc:Choice xmlns:p14="http://schemas.microsoft.com/office/powerpoint/2010/main" xmlns="" Requires="p14">
      <p:transition spd="slow" p14:dur="1250">
        <p14:prism isContent="1" isInverted="1"/>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153F6831-0341-4D92-8A8E-3CDA2BD11A1B}" type="datetimeFigureOut">
              <a:rPr lang="ko-KR" altLang="en-US" smtClean="0"/>
              <a:pPr/>
              <a:t>2019-05-20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04D4A51D-D283-4225-A156-8F1743053F1E}" type="slidenum">
              <a:rPr lang="ko-KR" altLang="en-US" smtClean="0"/>
              <a:pPr/>
              <a:t>‹#›</a:t>
            </a:fld>
            <a:endParaRPr lang="ko-KR" altLang="en-US"/>
          </a:p>
        </p:txBody>
      </p:sp>
    </p:spTree>
    <p:extLst>
      <p:ext uri="{BB962C8B-B14F-4D97-AF65-F5344CB8AC3E}">
        <p14:creationId xmlns:p14="http://schemas.microsoft.com/office/powerpoint/2010/main" xmlns="" val="3748947433"/>
      </p:ext>
    </p:extLst>
  </p:cSld>
  <p:clrMapOvr>
    <a:masterClrMapping/>
  </p:clrMapOvr>
  <mc:AlternateContent xmlns:mc="http://schemas.openxmlformats.org/markup-compatibility/2006">
    <mc:Choice xmlns:p14="http://schemas.microsoft.com/office/powerpoint/2010/main" xmlns="" Requires="p14">
      <p:transition spd="slow" p14:dur="1250">
        <p14:prism isContent="1" isInverted="1"/>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153F6831-0341-4D92-8A8E-3CDA2BD11A1B}" type="datetimeFigureOut">
              <a:rPr lang="ko-KR" altLang="en-US" smtClean="0"/>
              <a:pPr/>
              <a:t>2019-05-20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04D4A51D-D283-4225-A156-8F1743053F1E}" type="slidenum">
              <a:rPr lang="ko-KR" altLang="en-US" smtClean="0"/>
              <a:pPr/>
              <a:t>‹#›</a:t>
            </a:fld>
            <a:endParaRPr lang="ko-KR" altLang="en-US"/>
          </a:p>
        </p:txBody>
      </p:sp>
    </p:spTree>
    <p:extLst>
      <p:ext uri="{BB962C8B-B14F-4D97-AF65-F5344CB8AC3E}">
        <p14:creationId xmlns:p14="http://schemas.microsoft.com/office/powerpoint/2010/main" xmlns="" val="2755807528"/>
      </p:ext>
    </p:extLst>
  </p:cSld>
  <p:clrMapOvr>
    <a:masterClrMapping/>
  </p:clrMapOvr>
  <mc:AlternateContent xmlns:mc="http://schemas.openxmlformats.org/markup-compatibility/2006">
    <mc:Choice xmlns:p14="http://schemas.microsoft.com/office/powerpoint/2010/main" xmlns="" Requires="p14">
      <p:transition spd="slow" p14:dur="1250">
        <p14:prism isContent="1" isInverted="1"/>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 편집</a:t>
            </a:r>
          </a:p>
        </p:txBody>
      </p:sp>
      <p:sp>
        <p:nvSpPr>
          <p:cNvPr id="4" name="날짜 개체 틀 3"/>
          <p:cNvSpPr>
            <a:spLocks noGrp="1"/>
          </p:cNvSpPr>
          <p:nvPr>
            <p:ph type="dt" sz="half" idx="10"/>
          </p:nvPr>
        </p:nvSpPr>
        <p:spPr/>
        <p:txBody>
          <a:bodyPr/>
          <a:lstStyle/>
          <a:p>
            <a:fld id="{153F6831-0341-4D92-8A8E-3CDA2BD11A1B}" type="datetimeFigureOut">
              <a:rPr lang="ko-KR" altLang="en-US" smtClean="0"/>
              <a:pPr/>
              <a:t>2019-05-20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04D4A51D-D283-4225-A156-8F1743053F1E}" type="slidenum">
              <a:rPr lang="ko-KR" altLang="en-US" smtClean="0"/>
              <a:pPr/>
              <a:t>‹#›</a:t>
            </a:fld>
            <a:endParaRPr lang="ko-KR" altLang="en-US"/>
          </a:p>
        </p:txBody>
      </p:sp>
    </p:spTree>
    <p:extLst>
      <p:ext uri="{BB962C8B-B14F-4D97-AF65-F5344CB8AC3E}">
        <p14:creationId xmlns:p14="http://schemas.microsoft.com/office/powerpoint/2010/main" xmlns="" val="2236014976"/>
      </p:ext>
    </p:extLst>
  </p:cSld>
  <p:clrMapOvr>
    <a:masterClrMapping/>
  </p:clrMapOvr>
  <mc:AlternateContent xmlns:mc="http://schemas.openxmlformats.org/markup-compatibility/2006">
    <mc:Choice xmlns:p14="http://schemas.microsoft.com/office/powerpoint/2010/main" xmlns="" Requires="p14">
      <p:transition spd="slow" p14:dur="1250">
        <p14:prism isContent="1" isInverted="1"/>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838200" y="1825625"/>
            <a:ext cx="518160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6172200" y="1825625"/>
            <a:ext cx="518160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153F6831-0341-4D92-8A8E-3CDA2BD11A1B}" type="datetimeFigureOut">
              <a:rPr lang="ko-KR" altLang="en-US" smtClean="0"/>
              <a:pPr/>
              <a:t>2019-05-20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04D4A51D-D283-4225-A156-8F1743053F1E}" type="slidenum">
              <a:rPr lang="ko-KR" altLang="en-US" smtClean="0"/>
              <a:pPr/>
              <a:t>‹#›</a:t>
            </a:fld>
            <a:endParaRPr lang="ko-KR" altLang="en-US"/>
          </a:p>
        </p:txBody>
      </p:sp>
    </p:spTree>
    <p:extLst>
      <p:ext uri="{BB962C8B-B14F-4D97-AF65-F5344CB8AC3E}">
        <p14:creationId xmlns:p14="http://schemas.microsoft.com/office/powerpoint/2010/main" xmlns="" val="3657323606"/>
      </p:ext>
    </p:extLst>
  </p:cSld>
  <p:clrMapOvr>
    <a:masterClrMapping/>
  </p:clrMapOvr>
  <mc:AlternateContent xmlns:mc="http://schemas.openxmlformats.org/markup-compatibility/2006">
    <mc:Choice xmlns:p14="http://schemas.microsoft.com/office/powerpoint/2010/main" xmlns="" Requires="p14">
      <p:transition spd="slow" p14:dur="1250">
        <p14:prism isContent="1" isInverted="1"/>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4" name="내용 개체 틀 3"/>
          <p:cNvSpPr>
            <a:spLocks noGrp="1"/>
          </p:cNvSpPr>
          <p:nvPr>
            <p:ph sz="half" idx="2"/>
          </p:nvPr>
        </p:nvSpPr>
        <p:spPr>
          <a:xfrm>
            <a:off x="839788" y="2505075"/>
            <a:ext cx="5157787" cy="368458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153F6831-0341-4D92-8A8E-3CDA2BD11A1B}" type="datetimeFigureOut">
              <a:rPr lang="ko-KR" altLang="en-US" smtClean="0"/>
              <a:pPr/>
              <a:t>2019-05-20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04D4A51D-D283-4225-A156-8F1743053F1E}" type="slidenum">
              <a:rPr lang="ko-KR" altLang="en-US" smtClean="0"/>
              <a:pPr/>
              <a:t>‹#›</a:t>
            </a:fld>
            <a:endParaRPr lang="ko-KR" altLang="en-US"/>
          </a:p>
        </p:txBody>
      </p:sp>
    </p:spTree>
    <p:extLst>
      <p:ext uri="{BB962C8B-B14F-4D97-AF65-F5344CB8AC3E}">
        <p14:creationId xmlns:p14="http://schemas.microsoft.com/office/powerpoint/2010/main" xmlns="" val="1023562011"/>
      </p:ext>
    </p:extLst>
  </p:cSld>
  <p:clrMapOvr>
    <a:masterClrMapping/>
  </p:clrMapOvr>
  <mc:AlternateContent xmlns:mc="http://schemas.openxmlformats.org/markup-compatibility/2006">
    <mc:Choice xmlns:p14="http://schemas.microsoft.com/office/powerpoint/2010/main" xmlns="" Requires="p14">
      <p:transition spd="slow" p14:dur="1250">
        <p14:prism isContent="1" isInverted="1"/>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153F6831-0341-4D92-8A8E-3CDA2BD11A1B}" type="datetimeFigureOut">
              <a:rPr lang="ko-KR" altLang="en-US" smtClean="0"/>
              <a:pPr/>
              <a:t>2019-05-20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04D4A51D-D283-4225-A156-8F1743053F1E}" type="slidenum">
              <a:rPr lang="ko-KR" altLang="en-US" smtClean="0"/>
              <a:pPr/>
              <a:t>‹#›</a:t>
            </a:fld>
            <a:endParaRPr lang="ko-KR" altLang="en-US"/>
          </a:p>
        </p:txBody>
      </p:sp>
    </p:spTree>
    <p:extLst>
      <p:ext uri="{BB962C8B-B14F-4D97-AF65-F5344CB8AC3E}">
        <p14:creationId xmlns:p14="http://schemas.microsoft.com/office/powerpoint/2010/main" xmlns="" val="819642006"/>
      </p:ext>
    </p:extLst>
  </p:cSld>
  <p:clrMapOvr>
    <a:masterClrMapping/>
  </p:clrMapOvr>
  <mc:AlternateContent xmlns:mc="http://schemas.openxmlformats.org/markup-compatibility/2006">
    <mc:Choice xmlns:p14="http://schemas.microsoft.com/office/powerpoint/2010/main" xmlns="" Requires="p14">
      <p:transition spd="slow" p14:dur="1250">
        <p14:prism isContent="1" isInverted="1"/>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153F6831-0341-4D92-8A8E-3CDA2BD11A1B}" type="datetimeFigureOut">
              <a:rPr lang="ko-KR" altLang="en-US" smtClean="0"/>
              <a:pPr/>
              <a:t>2019-05-20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04D4A51D-D283-4225-A156-8F1743053F1E}" type="slidenum">
              <a:rPr lang="ko-KR" altLang="en-US" smtClean="0"/>
              <a:pPr/>
              <a:t>‹#›</a:t>
            </a:fld>
            <a:endParaRPr lang="ko-KR" altLang="en-US"/>
          </a:p>
        </p:txBody>
      </p:sp>
    </p:spTree>
    <p:extLst>
      <p:ext uri="{BB962C8B-B14F-4D97-AF65-F5344CB8AC3E}">
        <p14:creationId xmlns:p14="http://schemas.microsoft.com/office/powerpoint/2010/main" xmlns="" val="953482580"/>
      </p:ext>
    </p:extLst>
  </p:cSld>
  <p:clrMapOvr>
    <a:masterClrMapping/>
  </p:clrMapOvr>
  <mc:AlternateContent xmlns:mc="http://schemas.openxmlformats.org/markup-compatibility/2006">
    <mc:Choice xmlns:p14="http://schemas.microsoft.com/office/powerpoint/2010/main" xmlns="" Requires="p14">
      <p:transition spd="slow" p14:dur="1250">
        <p14:prism isContent="1" isInverted="1"/>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p>
        </p:txBody>
      </p:sp>
      <p:sp>
        <p:nvSpPr>
          <p:cNvPr id="5" name="날짜 개체 틀 4"/>
          <p:cNvSpPr>
            <a:spLocks noGrp="1"/>
          </p:cNvSpPr>
          <p:nvPr>
            <p:ph type="dt" sz="half" idx="10"/>
          </p:nvPr>
        </p:nvSpPr>
        <p:spPr/>
        <p:txBody>
          <a:bodyPr/>
          <a:lstStyle/>
          <a:p>
            <a:fld id="{153F6831-0341-4D92-8A8E-3CDA2BD11A1B}" type="datetimeFigureOut">
              <a:rPr lang="ko-KR" altLang="en-US" smtClean="0"/>
              <a:pPr/>
              <a:t>2019-05-20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04D4A51D-D283-4225-A156-8F1743053F1E}" type="slidenum">
              <a:rPr lang="ko-KR" altLang="en-US" smtClean="0"/>
              <a:pPr/>
              <a:t>‹#›</a:t>
            </a:fld>
            <a:endParaRPr lang="ko-KR" altLang="en-US"/>
          </a:p>
        </p:txBody>
      </p:sp>
    </p:spTree>
    <p:extLst>
      <p:ext uri="{BB962C8B-B14F-4D97-AF65-F5344CB8AC3E}">
        <p14:creationId xmlns:p14="http://schemas.microsoft.com/office/powerpoint/2010/main" xmlns="" val="1781413349"/>
      </p:ext>
    </p:extLst>
  </p:cSld>
  <p:clrMapOvr>
    <a:masterClrMapping/>
  </p:clrMapOvr>
  <mc:AlternateContent xmlns:mc="http://schemas.openxmlformats.org/markup-compatibility/2006">
    <mc:Choice xmlns:p14="http://schemas.microsoft.com/office/powerpoint/2010/main" xmlns="" Requires="p14">
      <p:transition spd="slow" p14:dur="1250">
        <p14:prism isContent="1" isInverted="1"/>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p>
        </p:txBody>
      </p:sp>
      <p:sp>
        <p:nvSpPr>
          <p:cNvPr id="5" name="날짜 개체 틀 4"/>
          <p:cNvSpPr>
            <a:spLocks noGrp="1"/>
          </p:cNvSpPr>
          <p:nvPr>
            <p:ph type="dt" sz="half" idx="10"/>
          </p:nvPr>
        </p:nvSpPr>
        <p:spPr/>
        <p:txBody>
          <a:bodyPr/>
          <a:lstStyle/>
          <a:p>
            <a:fld id="{153F6831-0341-4D92-8A8E-3CDA2BD11A1B}" type="datetimeFigureOut">
              <a:rPr lang="ko-KR" altLang="en-US" smtClean="0"/>
              <a:pPr/>
              <a:t>2019-05-20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04D4A51D-D283-4225-A156-8F1743053F1E}" type="slidenum">
              <a:rPr lang="ko-KR" altLang="en-US" smtClean="0"/>
              <a:pPr/>
              <a:t>‹#›</a:t>
            </a:fld>
            <a:endParaRPr lang="ko-KR" altLang="en-US"/>
          </a:p>
        </p:txBody>
      </p:sp>
    </p:spTree>
    <p:extLst>
      <p:ext uri="{BB962C8B-B14F-4D97-AF65-F5344CB8AC3E}">
        <p14:creationId xmlns:p14="http://schemas.microsoft.com/office/powerpoint/2010/main" xmlns="" val="1529401679"/>
      </p:ext>
    </p:extLst>
  </p:cSld>
  <p:clrMapOvr>
    <a:masterClrMapping/>
  </p:clrMapOvr>
  <mc:AlternateContent xmlns:mc="http://schemas.openxmlformats.org/markup-compatibility/2006">
    <mc:Choice xmlns:p14="http://schemas.microsoft.com/office/powerpoint/2010/main" xmlns="" Requires="p14">
      <p:transition spd="slow" p14:dur="1250">
        <p14:prism isContent="1" isInverted="1"/>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3F6831-0341-4D92-8A8E-3CDA2BD11A1B}" type="datetimeFigureOut">
              <a:rPr lang="ko-KR" altLang="en-US" smtClean="0"/>
              <a:pPr/>
              <a:t>2019-05-20</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D4A51D-D283-4225-A156-8F1743053F1E}" type="slidenum">
              <a:rPr lang="ko-KR" altLang="en-US" smtClean="0"/>
              <a:pPr/>
              <a:t>‹#›</a:t>
            </a:fld>
            <a:endParaRPr lang="ko-KR" altLang="en-US"/>
          </a:p>
        </p:txBody>
      </p:sp>
    </p:spTree>
    <p:extLst>
      <p:ext uri="{BB962C8B-B14F-4D97-AF65-F5344CB8AC3E}">
        <p14:creationId xmlns:p14="http://schemas.microsoft.com/office/powerpoint/2010/main" xmlns="" val="21919666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xmlns="" Requires="p14">
      <p:transition spd="slow" p14:dur="1250">
        <p14:prism isContent="1" isInverted="1"/>
      </p:transition>
    </mc:Choice>
    <mc:Fallback>
      <p:transition spd="slow">
        <p:fade/>
      </p:transition>
    </mc:Fallback>
  </mc:AlternateConten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hyperlink" Target="https://blog.naver.com/midashan/221421389077" TargetMode="External"/><Relationship Id="rId2" Type="http://schemas.openxmlformats.org/officeDocument/2006/relationships/hyperlink" Target="https://thenounproject.com/search/?q=Uniqueness&amp;i=1281085" TargetMode="External"/><Relationship Id="rId1" Type="http://schemas.openxmlformats.org/officeDocument/2006/relationships/slideLayout" Target="../slideLayouts/slideLayout2.xml"/><Relationship Id="rId4" Type="http://schemas.openxmlformats.org/officeDocument/2006/relationships/hyperlink" Target="http://www.earlyadopter.co.kr/11879"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comments" Target="../comments/comment1.xml"/><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comments" Target="../comments/comment2.xml"/><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3.png"/><Relationship Id="rId5" Type="http://schemas.microsoft.com/office/2007/relationships/hdphoto" Target="../media/hdphoto5.wdp"/><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comments" Target="../comments/comment3.xml"/><Relationship Id="rId2" Type="http://schemas.openxmlformats.org/officeDocument/2006/relationships/image" Target="../media/image14.png"/><Relationship Id="rId1" Type="http://schemas.openxmlformats.org/officeDocument/2006/relationships/slideLayout" Target="../slideLayouts/slideLayout7.xml"/><Relationship Id="rId6" Type="http://schemas.microsoft.com/office/2007/relationships/hdphoto" Target="../media/hdphoto7.wdp"/><Relationship Id="rId5" Type="http://schemas.openxmlformats.org/officeDocument/2006/relationships/image" Target="../media/image15.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comments" Target="../comments/comment4.xml"/><Relationship Id="rId5" Type="http://schemas.microsoft.com/office/2007/relationships/hdphoto" Target="../media/hdphoto9.wdp"/><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ìì¨ì£¼íìëì°¨ì ëí ì´ë¯¸ì§ ê²ìê²°ê³¼"/>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6143" b="6143"/>
          <a:stretch/>
        </p:blipFill>
        <p:spPr bwMode="auto">
          <a:xfrm>
            <a:off x="0" y="0"/>
            <a:ext cx="12192000"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직사각형 1"/>
          <p:cNvSpPr/>
          <p:nvPr/>
        </p:nvSpPr>
        <p:spPr>
          <a:xfrm>
            <a:off x="2476856" y="1284005"/>
            <a:ext cx="7238288" cy="428998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3730609" y="1992482"/>
            <a:ext cx="4730782" cy="430887"/>
          </a:xfrm>
          <a:prstGeom prst="rect">
            <a:avLst/>
          </a:prstGeom>
          <a:noFill/>
        </p:spPr>
        <p:txBody>
          <a:bodyPr wrap="none" rtlCol="0">
            <a:spAutoFit/>
          </a:bodyPr>
          <a:lstStyle/>
          <a:p>
            <a:r>
              <a:rPr lang="ko-KR" altLang="en-US" sz="2200" dirty="0" smtClean="0">
                <a:solidFill>
                  <a:schemeClr val="accent5">
                    <a:lumMod val="50000"/>
                  </a:schemeClr>
                </a:solidFill>
                <a:latin typeface="나눔스퀘어" panose="020B0600000101010101" pitchFamily="50" charset="-127"/>
                <a:ea typeface="나눔스퀘어" panose="020B0600000101010101" pitchFamily="50" charset="-127"/>
              </a:rPr>
              <a:t>일상 생활 속에서 보안이 필요한 곳 </a:t>
            </a:r>
            <a:endParaRPr lang="ko-KR" altLang="en-US" sz="2200" dirty="0">
              <a:solidFill>
                <a:schemeClr val="accent5">
                  <a:lumMod val="50000"/>
                </a:schemeClr>
              </a:solidFill>
              <a:latin typeface="나눔스퀘어" panose="020B0600000101010101" pitchFamily="50" charset="-127"/>
              <a:ea typeface="나눔스퀘어" panose="020B0600000101010101" pitchFamily="50" charset="-127"/>
            </a:endParaRPr>
          </a:p>
        </p:txBody>
      </p:sp>
      <p:sp>
        <p:nvSpPr>
          <p:cNvPr id="5" name="TextBox 4"/>
          <p:cNvSpPr txBox="1"/>
          <p:nvPr/>
        </p:nvSpPr>
        <p:spPr>
          <a:xfrm>
            <a:off x="3730609" y="2367238"/>
            <a:ext cx="4565369" cy="923330"/>
          </a:xfrm>
          <a:prstGeom prst="rect">
            <a:avLst/>
          </a:prstGeom>
          <a:noFill/>
        </p:spPr>
        <p:txBody>
          <a:bodyPr wrap="square" rtlCol="0">
            <a:spAutoFit/>
          </a:bodyPr>
          <a:lstStyle/>
          <a:p>
            <a:pPr algn="ctr"/>
            <a:r>
              <a:rPr lang="ko-KR" altLang="en-US" sz="5400" dirty="0" smtClean="0">
                <a:solidFill>
                  <a:schemeClr val="accent5">
                    <a:lumMod val="50000"/>
                  </a:schemeClr>
                </a:solidFill>
                <a:latin typeface="나눔스퀘어 Bold" panose="020B0600000101010101" pitchFamily="50" charset="-127"/>
                <a:ea typeface="나눔스퀘어" panose="020B0600000101010101"/>
              </a:rPr>
              <a:t>자동차 </a:t>
            </a:r>
            <a:r>
              <a:rPr lang="ko-KR" altLang="en-US" sz="5400" dirty="0" err="1" smtClean="0">
                <a:solidFill>
                  <a:schemeClr val="accent5">
                    <a:lumMod val="50000"/>
                  </a:schemeClr>
                </a:solidFill>
                <a:latin typeface="나눔스퀘어 Bold" panose="020B0600000101010101" pitchFamily="50" charset="-127"/>
                <a:ea typeface="나눔스퀘어" panose="020B0600000101010101"/>
              </a:rPr>
              <a:t>차키</a:t>
            </a:r>
            <a:endParaRPr lang="ko-KR" altLang="en-US" sz="5400" dirty="0">
              <a:solidFill>
                <a:schemeClr val="accent5">
                  <a:lumMod val="50000"/>
                </a:schemeClr>
              </a:solidFill>
              <a:latin typeface="나눔스퀘어 Bold" panose="020B0600000101010101" pitchFamily="50" charset="-127"/>
              <a:ea typeface="나눔스퀘어" panose="020B0600000101010101"/>
            </a:endParaRPr>
          </a:p>
        </p:txBody>
      </p:sp>
      <p:sp>
        <p:nvSpPr>
          <p:cNvPr id="6" name="직사각형 5"/>
          <p:cNvSpPr/>
          <p:nvPr/>
        </p:nvSpPr>
        <p:spPr>
          <a:xfrm>
            <a:off x="3208865" y="3326815"/>
            <a:ext cx="5774268" cy="21364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dirty="0" smtClean="0">
                <a:latin typeface="나눔스퀘어 Light" panose="020B0600000101010101" pitchFamily="50" charset="-127"/>
                <a:ea typeface="나눔스퀘어 Light" panose="020B0600000101010101" pitchFamily="50" charset="-127"/>
              </a:rPr>
              <a:t>한성대학교 </a:t>
            </a:r>
            <a:r>
              <a:rPr lang="en-US" altLang="ko-KR" sz="1100" dirty="0" smtClean="0">
                <a:latin typeface="나눔스퀘어 Light" panose="020B0600000101010101" pitchFamily="50" charset="-127"/>
                <a:ea typeface="나눔스퀘어 Light" panose="020B0600000101010101" pitchFamily="50" charset="-127"/>
              </a:rPr>
              <a:t>IT</a:t>
            </a:r>
            <a:r>
              <a:rPr lang="ko-KR" altLang="en-US" sz="1100" dirty="0" smtClean="0">
                <a:latin typeface="나눔스퀘어 Light" panose="020B0600000101010101" pitchFamily="50" charset="-127"/>
                <a:ea typeface="나눔스퀘어 Light" panose="020B0600000101010101" pitchFamily="50" charset="-127"/>
              </a:rPr>
              <a:t>공과대학 사이버보안</a:t>
            </a:r>
            <a:endParaRPr lang="en-US" altLang="ko-KR" sz="1100" dirty="0" smtClean="0">
              <a:latin typeface="나눔스퀘어 Light" panose="020B0600000101010101" pitchFamily="50" charset="-127"/>
              <a:ea typeface="나눔스퀘어 Light" panose="020B0600000101010101" pitchFamily="50" charset="-127"/>
            </a:endParaRPr>
          </a:p>
        </p:txBody>
      </p:sp>
      <p:sp>
        <p:nvSpPr>
          <p:cNvPr id="8" name="TextBox 7"/>
          <p:cNvSpPr txBox="1"/>
          <p:nvPr/>
        </p:nvSpPr>
        <p:spPr>
          <a:xfrm>
            <a:off x="5355252" y="4234703"/>
            <a:ext cx="1481495" cy="523220"/>
          </a:xfrm>
          <a:prstGeom prst="rect">
            <a:avLst/>
          </a:prstGeom>
          <a:noFill/>
        </p:spPr>
        <p:txBody>
          <a:bodyPr wrap="none" rtlCol="0">
            <a:spAutoFit/>
          </a:bodyPr>
          <a:lstStyle/>
          <a:p>
            <a:pPr algn="ctr"/>
            <a:r>
              <a:rPr lang="en-US" altLang="ko-KR" sz="1400" dirty="0" smtClean="0">
                <a:solidFill>
                  <a:schemeClr val="accent5">
                    <a:lumMod val="50000"/>
                  </a:schemeClr>
                </a:solidFill>
                <a:latin typeface="나눔스퀘어" panose="020B0600000101010101" pitchFamily="50" charset="-127"/>
                <a:ea typeface="나눔스퀘어" panose="020B0600000101010101" pitchFamily="50" charset="-127"/>
              </a:rPr>
              <a:t>1971463 </a:t>
            </a:r>
            <a:r>
              <a:rPr lang="ko-KR" altLang="en-US" sz="1400" dirty="0" smtClean="0">
                <a:solidFill>
                  <a:schemeClr val="accent5">
                    <a:lumMod val="50000"/>
                  </a:schemeClr>
                </a:solidFill>
                <a:latin typeface="나눔스퀘어" panose="020B0600000101010101" pitchFamily="50" charset="-127"/>
                <a:ea typeface="나눔스퀘어" panose="020B0600000101010101" pitchFamily="50" charset="-127"/>
              </a:rPr>
              <a:t>문지은</a:t>
            </a:r>
            <a:endParaRPr lang="en-US" altLang="ko-KR" sz="1400" dirty="0" smtClean="0">
              <a:solidFill>
                <a:schemeClr val="accent5">
                  <a:lumMod val="50000"/>
                </a:schemeClr>
              </a:solidFill>
              <a:latin typeface="나눔스퀘어" panose="020B0600000101010101" pitchFamily="50" charset="-127"/>
              <a:ea typeface="나눔스퀘어" panose="020B0600000101010101" pitchFamily="50" charset="-127"/>
            </a:endParaRPr>
          </a:p>
          <a:p>
            <a:pPr algn="ctr"/>
            <a:r>
              <a:rPr lang="en-US" altLang="ko-KR" sz="1400" dirty="0" smtClean="0">
                <a:solidFill>
                  <a:schemeClr val="accent5">
                    <a:lumMod val="50000"/>
                  </a:schemeClr>
                </a:solidFill>
                <a:latin typeface="나눔스퀘어" panose="020B0600000101010101" pitchFamily="50" charset="-127"/>
                <a:ea typeface="나눔스퀘어" panose="020B0600000101010101" pitchFamily="50" charset="-127"/>
              </a:rPr>
              <a:t>1971405 </a:t>
            </a:r>
            <a:r>
              <a:rPr lang="ko-KR" altLang="en-US" sz="1400" dirty="0" smtClean="0">
                <a:solidFill>
                  <a:schemeClr val="accent5">
                    <a:lumMod val="50000"/>
                  </a:schemeClr>
                </a:solidFill>
                <a:latin typeface="나눔스퀘어" panose="020B0600000101010101" pitchFamily="50" charset="-127"/>
                <a:ea typeface="나눔스퀘어" panose="020B0600000101010101" pitchFamily="50" charset="-127"/>
              </a:rPr>
              <a:t>이소은</a:t>
            </a:r>
            <a:endParaRPr lang="ko-KR" altLang="en-US" sz="1400" dirty="0">
              <a:solidFill>
                <a:schemeClr val="accent5">
                  <a:lumMod val="50000"/>
                </a:schemeClr>
              </a:solidFill>
              <a:latin typeface="나눔스퀘어" panose="020B0600000101010101" pitchFamily="50" charset="-127"/>
              <a:ea typeface="나눔스퀘어" panose="020B0600000101010101" pitchFamily="50" charset="-127"/>
            </a:endParaRPr>
          </a:p>
        </p:txBody>
      </p:sp>
      <p:sp>
        <p:nvSpPr>
          <p:cNvPr id="9" name="이등변 삼각형 8"/>
          <p:cNvSpPr/>
          <p:nvPr/>
        </p:nvSpPr>
        <p:spPr>
          <a:xfrm rot="5400000">
            <a:off x="2471283" y="1289578"/>
            <a:ext cx="516770" cy="505626"/>
          </a:xfrm>
          <a:prstGeom prst="triangle">
            <a:avLst>
              <a:gd name="adj" fmla="val 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이등변 삼각형 10"/>
          <p:cNvSpPr/>
          <p:nvPr/>
        </p:nvSpPr>
        <p:spPr>
          <a:xfrm rot="10800000">
            <a:off x="9198374" y="1284004"/>
            <a:ext cx="516770" cy="505626"/>
          </a:xfrm>
          <a:prstGeom prst="triangle">
            <a:avLst>
              <a:gd name="adj" fmla="val 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이등변 삼각형 11"/>
          <p:cNvSpPr/>
          <p:nvPr/>
        </p:nvSpPr>
        <p:spPr>
          <a:xfrm>
            <a:off x="2476855" y="5068369"/>
            <a:ext cx="516770" cy="505626"/>
          </a:xfrm>
          <a:prstGeom prst="triangle">
            <a:avLst>
              <a:gd name="adj" fmla="val 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이등변 삼각형 12"/>
          <p:cNvSpPr/>
          <p:nvPr/>
        </p:nvSpPr>
        <p:spPr>
          <a:xfrm rot="16200000">
            <a:off x="9203945" y="5062796"/>
            <a:ext cx="516770" cy="505626"/>
          </a:xfrm>
          <a:prstGeom prst="triangle">
            <a:avLst>
              <a:gd name="adj" fmla="val 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xmlns="" val="3779135251"/>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p:cNvSpPr/>
          <p:nvPr/>
        </p:nvSpPr>
        <p:spPr>
          <a:xfrm>
            <a:off x="550333" y="0"/>
            <a:ext cx="220134" cy="9398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770467" y="84670"/>
            <a:ext cx="2294218" cy="584775"/>
          </a:xfrm>
          <a:prstGeom prst="rect">
            <a:avLst/>
          </a:prstGeom>
          <a:noFill/>
        </p:spPr>
        <p:txBody>
          <a:bodyPr wrap="none" rtlCol="0">
            <a:spAutoFit/>
          </a:bodyPr>
          <a:lstStyle/>
          <a:p>
            <a:r>
              <a:rPr lang="en-US" altLang="ko-KR" sz="3200" spc="-150" dirty="0" smtClean="0">
                <a:latin typeface="나눔스퀘어 ExtraBold" panose="020B0600000101010101" pitchFamily="50" charset="-127"/>
                <a:ea typeface="나눔스퀘어 ExtraBold" panose="020B0600000101010101" pitchFamily="50" charset="-127"/>
              </a:rPr>
              <a:t>03</a:t>
            </a:r>
            <a:r>
              <a:rPr lang="en-US" altLang="ko-KR" sz="2800" dirty="0" smtClean="0">
                <a:latin typeface="나눔스퀘어 Bold" panose="020B0600000101010101" pitchFamily="50" charset="-127"/>
                <a:ea typeface="나눔스퀘어 Bold" panose="020B0600000101010101" pitchFamily="50" charset="-127"/>
              </a:rPr>
              <a:t>  </a:t>
            </a:r>
            <a:r>
              <a:rPr lang="ko-KR" altLang="en-US" sz="2400" dirty="0" smtClean="0">
                <a:latin typeface="나눔스퀘어" panose="020B0600000101010101" pitchFamily="50" charset="-127"/>
                <a:ea typeface="나눔스퀘어" panose="020B0600000101010101" pitchFamily="50" charset="-127"/>
              </a:rPr>
              <a:t>실현 가능성</a:t>
            </a:r>
            <a:endParaRPr lang="ko-KR" altLang="en-US" sz="2800" dirty="0">
              <a:latin typeface="나눔스퀘어" panose="020B0600000101010101" pitchFamily="50" charset="-127"/>
              <a:ea typeface="나눔스퀘어" panose="020B0600000101010101" pitchFamily="50" charset="-127"/>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27952" y="3107266"/>
            <a:ext cx="3379247" cy="2588359"/>
          </a:xfrm>
          <a:prstGeom prst="rect">
            <a:avLst/>
          </a:prstGeom>
        </p:spPr>
      </p:pic>
      <p:pic>
        <p:nvPicPr>
          <p:cNvPr id="3" name="그림 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607199" y="377057"/>
            <a:ext cx="5194653" cy="2931152"/>
          </a:xfrm>
          <a:prstGeom prst="rect">
            <a:avLst/>
          </a:prstGeom>
        </p:spPr>
      </p:pic>
      <p:pic>
        <p:nvPicPr>
          <p:cNvPr id="10" name="그림 9"/>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4345340" y="3755716"/>
            <a:ext cx="3263372" cy="2447529"/>
          </a:xfrm>
          <a:prstGeom prst="rect">
            <a:avLst/>
          </a:prstGeom>
        </p:spPr>
      </p:pic>
      <p:pic>
        <p:nvPicPr>
          <p:cNvPr id="15" name="그림 14"/>
          <p:cNvPicPr>
            <a:picLocks noChangeAspect="1"/>
          </p:cNvPicPr>
          <p:nvPr/>
        </p:nvPicPr>
        <p:blipFill>
          <a:blip r:embed="rId5" cstate="print">
            <a:clrChange>
              <a:clrFrom>
                <a:srgbClr val="000000">
                  <a:alpha val="0"/>
                </a:srgbClr>
              </a:clrFrom>
              <a:clrTo>
                <a:srgbClr val="000000">
                  <a:alpha val="0"/>
                </a:srgbClr>
              </a:clrTo>
            </a:clrChange>
            <a:extLst>
              <a:ext uri="{28A0092B-C50C-407E-A947-70E740481C1C}">
                <a14:useLocalDpi xmlns:a14="http://schemas.microsoft.com/office/drawing/2010/main" xmlns="" val="0"/>
              </a:ext>
            </a:extLst>
          </a:blip>
          <a:stretch>
            <a:fillRect/>
          </a:stretch>
        </p:blipFill>
        <p:spPr>
          <a:xfrm>
            <a:off x="8534224" y="4098445"/>
            <a:ext cx="3370998" cy="2285422"/>
          </a:xfrm>
          <a:prstGeom prst="rect">
            <a:avLst/>
          </a:prstGeom>
        </p:spPr>
      </p:pic>
    </p:spTree>
    <p:extLst>
      <p:ext uri="{BB962C8B-B14F-4D97-AF65-F5344CB8AC3E}">
        <p14:creationId xmlns:p14="http://schemas.microsoft.com/office/powerpoint/2010/main" xmlns="" val="2690814563"/>
      </p:ext>
    </p:extLst>
  </p:cSld>
  <p:clrMapOvr>
    <a:masterClrMapping/>
  </p:clrMapOvr>
  <mc:AlternateContent xmlns:mc="http://schemas.openxmlformats.org/markup-compatibility/2006">
    <mc:Choice xmlns:p14="http://schemas.microsoft.com/office/powerpoint/2010/main" xmlns="" Requires="p14">
      <p:transition spd="slow" p14:dur="1250">
        <p14:prism isContent="1" isInverted="1"/>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550333" y="0"/>
            <a:ext cx="220134" cy="9398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770467" y="469900"/>
            <a:ext cx="1287532" cy="461665"/>
          </a:xfrm>
          <a:prstGeom prst="rect">
            <a:avLst/>
          </a:prstGeom>
          <a:noFill/>
        </p:spPr>
        <p:txBody>
          <a:bodyPr wrap="none" rtlCol="0">
            <a:spAutoFit/>
          </a:bodyPr>
          <a:lstStyle/>
          <a:p>
            <a:r>
              <a:rPr lang="ko-KR" altLang="en-US" sz="2400" spc="-150" dirty="0" smtClean="0">
                <a:latin typeface="나눔스퀘어" panose="020B0600000101010101" pitchFamily="50" charset="-127"/>
                <a:ea typeface="나눔스퀘어" panose="020B0600000101010101" pitchFamily="50" charset="-127"/>
              </a:rPr>
              <a:t>참고 자료</a:t>
            </a:r>
            <a:endParaRPr lang="ko-KR" altLang="en-US" sz="2000" dirty="0">
              <a:latin typeface="나눔스퀘어" panose="020B0600000101010101" pitchFamily="50" charset="-127"/>
              <a:ea typeface="나눔스퀘어" panose="020B0600000101010101" pitchFamily="50" charset="-127"/>
            </a:endParaRPr>
          </a:p>
        </p:txBody>
      </p:sp>
      <p:sp>
        <p:nvSpPr>
          <p:cNvPr id="9" name="TextBox 8"/>
          <p:cNvSpPr txBox="1"/>
          <p:nvPr/>
        </p:nvSpPr>
        <p:spPr>
          <a:xfrm>
            <a:off x="1414233" y="1649631"/>
            <a:ext cx="7864525" cy="1231106"/>
          </a:xfrm>
          <a:prstGeom prst="rect">
            <a:avLst/>
          </a:prstGeom>
          <a:noFill/>
        </p:spPr>
        <p:txBody>
          <a:bodyPr wrap="none" rtlCol="0">
            <a:spAutoFit/>
          </a:bodyPr>
          <a:lstStyle/>
          <a:p>
            <a:r>
              <a:rPr lang="ko-KR" altLang="en-US" sz="2000" dirty="0" smtClean="0">
                <a:latin typeface="나눔스퀘어 Bold" panose="020B0600000101010101" pitchFamily="50" charset="-127"/>
                <a:ea typeface="나눔스퀘어 Bold" panose="020B0600000101010101" pitchFamily="50" charset="-127"/>
              </a:rPr>
              <a:t>사진 </a:t>
            </a:r>
            <a:r>
              <a:rPr lang="en-US" altLang="ko-KR" dirty="0">
                <a:hlinkClick r:id="rId2"/>
              </a:rPr>
              <a:t>https://thenounproject.com/search/?q=Uniqueness&amp;i=1281085</a:t>
            </a:r>
            <a:r>
              <a:rPr lang="en-US" altLang="ko-KR" dirty="0" smtClean="0">
                <a:hlinkClick r:id="rId2"/>
              </a:rPr>
              <a:t>#_=_</a:t>
            </a:r>
            <a:endParaRPr lang="en-US" altLang="ko-KR" dirty="0" smtClean="0"/>
          </a:p>
          <a:p>
            <a:r>
              <a:rPr lang="en-US" altLang="ko-KR" dirty="0">
                <a:hlinkClick r:id="rId3"/>
              </a:rPr>
              <a:t>https://</a:t>
            </a:r>
            <a:r>
              <a:rPr lang="en-US" altLang="ko-KR" dirty="0" smtClean="0">
                <a:hlinkClick r:id="rId3"/>
              </a:rPr>
              <a:t>blog.naver.com/midashan/221421389077</a:t>
            </a:r>
            <a:endParaRPr lang="en-US" altLang="ko-KR" dirty="0" smtClean="0"/>
          </a:p>
          <a:p>
            <a:r>
              <a:rPr lang="en-US" altLang="ko-KR" dirty="0">
                <a:hlinkClick r:id="rId4"/>
              </a:rPr>
              <a:t>http://www.earlyadopter.co.kr/11879</a:t>
            </a:r>
            <a:endParaRPr lang="en-US" altLang="ko-KR" dirty="0" smtClean="0">
              <a:latin typeface="나눔스퀘어" panose="020B0600000101010101" pitchFamily="50" charset="-127"/>
              <a:ea typeface="나눔스퀘어" panose="020B0600000101010101" pitchFamily="50" charset="-127"/>
            </a:endParaRPr>
          </a:p>
          <a:p>
            <a:endParaRPr lang="en-US" altLang="ko-KR"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xmlns="" val="1256702064"/>
      </p:ext>
    </p:extLst>
  </p:cSld>
  <p:clrMapOvr>
    <a:masterClrMapping/>
  </p:clrMapOvr>
  <mc:AlternateContent xmlns:mc="http://schemas.openxmlformats.org/markup-compatibility/2006">
    <mc:Choice xmlns:p14="http://schemas.microsoft.com/office/powerpoint/2010/main" xmlns="" Requires="p14">
      <p:transition spd="slow" p14:dur="1250">
        <p14:prism isContent="1" isInverted="1"/>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ìì¨ì£¼íìëì°¨ì ëí ì´ë¯¸ì§ ê²ìê²°ê³¼"/>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6143" b="6143"/>
          <a:stretch/>
        </p:blipFill>
        <p:spPr bwMode="auto">
          <a:xfrm>
            <a:off x="0" y="0"/>
            <a:ext cx="12192000"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직사각형 5"/>
          <p:cNvSpPr/>
          <p:nvPr/>
        </p:nvSpPr>
        <p:spPr>
          <a:xfrm>
            <a:off x="2476856" y="1284005"/>
            <a:ext cx="7238288" cy="428998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p:cNvSpPr txBox="1"/>
          <p:nvPr/>
        </p:nvSpPr>
        <p:spPr>
          <a:xfrm>
            <a:off x="2728732" y="2551836"/>
            <a:ext cx="6734536" cy="1754326"/>
          </a:xfrm>
          <a:prstGeom prst="rect">
            <a:avLst/>
          </a:prstGeom>
          <a:noFill/>
        </p:spPr>
        <p:txBody>
          <a:bodyPr wrap="none" rtlCol="0">
            <a:spAutoFit/>
          </a:bodyPr>
          <a:lstStyle/>
          <a:p>
            <a:pPr algn="ctr"/>
            <a:r>
              <a:rPr lang="ko-KR" altLang="en-US" sz="5400" dirty="0" smtClean="0">
                <a:solidFill>
                  <a:schemeClr val="accent5">
                    <a:lumMod val="50000"/>
                  </a:schemeClr>
                </a:solidFill>
                <a:latin typeface="나눔스퀘어" panose="020B0600000101010101" pitchFamily="50" charset="-127"/>
                <a:ea typeface="문체부 쓰기 흘림체" panose="02030609000101010101" pitchFamily="17" charset="-127"/>
              </a:rPr>
              <a:t>발표를 마치겠습니다</a:t>
            </a:r>
            <a:r>
              <a:rPr lang="en-US" altLang="ko-KR" sz="5400" dirty="0" smtClean="0">
                <a:solidFill>
                  <a:schemeClr val="accent5">
                    <a:lumMod val="50000"/>
                  </a:schemeClr>
                </a:solidFill>
                <a:latin typeface="나눔스퀘어" panose="020B0600000101010101" pitchFamily="50" charset="-127"/>
                <a:ea typeface="문체부 쓰기 흘림체" panose="02030609000101010101" pitchFamily="17" charset="-127"/>
              </a:rPr>
              <a:t>.</a:t>
            </a:r>
          </a:p>
          <a:p>
            <a:pPr algn="ctr"/>
            <a:r>
              <a:rPr lang="ko-KR" altLang="en-US" sz="5400" dirty="0" smtClean="0">
                <a:solidFill>
                  <a:schemeClr val="accent5">
                    <a:lumMod val="50000"/>
                  </a:schemeClr>
                </a:solidFill>
                <a:latin typeface="나눔스퀘어" panose="020B0600000101010101" pitchFamily="50" charset="-127"/>
                <a:ea typeface="문체부 쓰기 흘림체" panose="02030609000101010101" pitchFamily="17" charset="-127"/>
              </a:rPr>
              <a:t>감사합니다</a:t>
            </a:r>
            <a:r>
              <a:rPr lang="en-US" altLang="ko-KR" sz="5400" dirty="0" smtClean="0">
                <a:solidFill>
                  <a:schemeClr val="accent5">
                    <a:lumMod val="50000"/>
                  </a:schemeClr>
                </a:solidFill>
                <a:latin typeface="나눔스퀘어" panose="020B0600000101010101" pitchFamily="50" charset="-127"/>
                <a:ea typeface="문체부 쓰기 흘림체" panose="02030609000101010101" pitchFamily="17" charset="-127"/>
              </a:rPr>
              <a:t>.</a:t>
            </a:r>
            <a:endParaRPr lang="ko-KR" altLang="en-US" sz="5400" dirty="0">
              <a:solidFill>
                <a:schemeClr val="accent5">
                  <a:lumMod val="50000"/>
                </a:schemeClr>
              </a:solidFill>
              <a:latin typeface="나눔스퀘어" panose="020B0600000101010101" pitchFamily="50" charset="-127"/>
              <a:ea typeface="문체부 쓰기 흘림체" panose="02030609000101010101" pitchFamily="17" charset="-127"/>
            </a:endParaRPr>
          </a:p>
        </p:txBody>
      </p:sp>
    </p:spTree>
    <p:extLst>
      <p:ext uri="{BB962C8B-B14F-4D97-AF65-F5344CB8AC3E}">
        <p14:creationId xmlns:p14="http://schemas.microsoft.com/office/powerpoint/2010/main" xmlns="" val="759765589"/>
      </p:ext>
    </p:extLst>
  </p:cSld>
  <p:clrMapOvr>
    <a:masterClrMapping/>
  </p:clrMapOvr>
  <mc:AlternateContent xmlns:mc="http://schemas.openxmlformats.org/markup-compatibility/2006">
    <mc:Choice xmlns:p14="http://schemas.microsoft.com/office/powerpoint/2010/main" xmlns="" Requires="p14">
      <p:transition spd="slow" p14:dur="1250">
        <p14:prism isContent="1" isInverted="1"/>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70467" y="415140"/>
            <a:ext cx="902811" cy="523220"/>
          </a:xfrm>
          <a:prstGeom prst="rect">
            <a:avLst/>
          </a:prstGeom>
          <a:noFill/>
        </p:spPr>
        <p:txBody>
          <a:bodyPr wrap="none" rtlCol="0">
            <a:spAutoFit/>
          </a:bodyPr>
          <a:lstStyle/>
          <a:p>
            <a:r>
              <a:rPr lang="ko-KR" altLang="en-US" sz="2800" dirty="0" smtClean="0">
                <a:latin typeface="나눔스퀘어 Bold" panose="020B0600000101010101" pitchFamily="50" charset="-127"/>
                <a:ea typeface="나눔스퀘어" panose="020B0600000101010101"/>
              </a:rPr>
              <a:t>내용</a:t>
            </a:r>
            <a:endParaRPr lang="ko-KR" altLang="en-US" sz="2800" dirty="0">
              <a:latin typeface="나눔스퀘어 Bold" panose="020B0600000101010101" pitchFamily="50" charset="-127"/>
              <a:ea typeface="나눔스퀘어" panose="020B0600000101010101"/>
            </a:endParaRPr>
          </a:p>
        </p:txBody>
      </p:sp>
      <p:pic>
        <p:nvPicPr>
          <p:cNvPr id="1026" name="Picture 2" descr="ê´ë ¨ ì´ë¯¸ì§"/>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18216" r="20561"/>
          <a:stretch/>
        </p:blipFill>
        <p:spPr bwMode="auto">
          <a:xfrm>
            <a:off x="6096001" y="0"/>
            <a:ext cx="6096000"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직사각형 4"/>
          <p:cNvSpPr/>
          <p:nvPr/>
        </p:nvSpPr>
        <p:spPr>
          <a:xfrm>
            <a:off x="550333" y="0"/>
            <a:ext cx="220134" cy="9398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509418" y="1576470"/>
            <a:ext cx="697627" cy="400110"/>
          </a:xfrm>
          <a:prstGeom prst="rect">
            <a:avLst/>
          </a:prstGeom>
          <a:noFill/>
        </p:spPr>
        <p:txBody>
          <a:bodyPr wrap="none" rtlCol="0">
            <a:spAutoFit/>
          </a:bodyPr>
          <a:lstStyle/>
          <a:p>
            <a:r>
              <a:rPr lang="ko-KR" altLang="en-US" sz="2000" dirty="0" smtClean="0">
                <a:latin typeface="나눔스퀘어 Bold" panose="020B0600000101010101" pitchFamily="50" charset="-127"/>
                <a:ea typeface="나눔스퀘어" panose="020B0600000101010101"/>
              </a:rPr>
              <a:t>기술</a:t>
            </a:r>
            <a:endParaRPr lang="en-US" altLang="ko-KR" sz="2000" dirty="0" smtClean="0">
              <a:latin typeface="나눔스퀘어 Bold" panose="020B0600000101010101" pitchFamily="50" charset="-127"/>
              <a:ea typeface="나눔스퀘어" panose="020B0600000101010101"/>
            </a:endParaRPr>
          </a:p>
        </p:txBody>
      </p:sp>
      <p:sp>
        <p:nvSpPr>
          <p:cNvPr id="6" name="TextBox 5"/>
          <p:cNvSpPr txBox="1"/>
          <p:nvPr/>
        </p:nvSpPr>
        <p:spPr>
          <a:xfrm>
            <a:off x="1509418" y="2011239"/>
            <a:ext cx="1293944" cy="584775"/>
          </a:xfrm>
          <a:prstGeom prst="rect">
            <a:avLst/>
          </a:prstGeom>
          <a:noFill/>
        </p:spPr>
        <p:txBody>
          <a:bodyPr wrap="none" rtlCol="0">
            <a:spAutoFit/>
          </a:bodyPr>
          <a:lstStyle/>
          <a:p>
            <a:pPr marL="285750" indent="-285750">
              <a:buFont typeface="Arial" panose="020B0604020202020204" pitchFamily="34" charset="0"/>
              <a:buChar char="•"/>
            </a:pPr>
            <a:r>
              <a:rPr lang="ko-KR" altLang="en-US" sz="1600" dirty="0" smtClean="0">
                <a:latin typeface="나눔스퀘어" panose="020B0600000101010101" pitchFamily="50" charset="-127"/>
                <a:ea typeface="나눔스퀘어" panose="020B0600000101010101"/>
              </a:rPr>
              <a:t>지문인식</a:t>
            </a:r>
            <a:endParaRPr lang="en-US" altLang="ko-KR" sz="1600" dirty="0" smtClean="0">
              <a:latin typeface="나눔스퀘어" panose="020B0600000101010101" pitchFamily="50" charset="-127"/>
              <a:ea typeface="나눔스퀘어" panose="020B0600000101010101"/>
            </a:endParaRPr>
          </a:p>
          <a:p>
            <a:pPr marL="285750" indent="-285750">
              <a:buFont typeface="Arial" panose="020B0604020202020204" pitchFamily="34" charset="0"/>
              <a:buChar char="•"/>
            </a:pPr>
            <a:r>
              <a:rPr lang="ko-KR" altLang="en-US" sz="1600" dirty="0" smtClean="0">
                <a:latin typeface="나눔스퀘어" panose="020B0600000101010101" pitchFamily="50" charset="-127"/>
                <a:ea typeface="나눔스퀘어" panose="020B0600000101010101"/>
              </a:rPr>
              <a:t>홍채인식</a:t>
            </a:r>
            <a:endParaRPr lang="ko-KR" altLang="en-US" sz="1600" dirty="0">
              <a:latin typeface="나눔스퀘어" panose="020B0600000101010101" pitchFamily="50" charset="-127"/>
              <a:ea typeface="나눔스퀘어" panose="020B0600000101010101"/>
            </a:endParaRPr>
          </a:p>
        </p:txBody>
      </p:sp>
      <p:sp>
        <p:nvSpPr>
          <p:cNvPr id="9" name="직사각형 8"/>
          <p:cNvSpPr/>
          <p:nvPr/>
        </p:nvSpPr>
        <p:spPr>
          <a:xfrm>
            <a:off x="918858" y="1404873"/>
            <a:ext cx="590560" cy="59056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spc="-150" dirty="0" smtClean="0">
                <a:latin typeface="나눔스퀘어 Bold" panose="020B0600000101010101" pitchFamily="50" charset="-127"/>
                <a:ea typeface="나눔스퀘어 Bold" panose="020B0600000101010101" pitchFamily="50" charset="-127"/>
              </a:rPr>
              <a:t>01</a:t>
            </a:r>
            <a:endParaRPr lang="ko-KR" altLang="en-US" sz="2800" spc="-150" dirty="0">
              <a:latin typeface="나눔스퀘어 Bold" panose="020B0600000101010101" pitchFamily="50" charset="-127"/>
              <a:ea typeface="나눔스퀘어 Bold" panose="020B0600000101010101" pitchFamily="50" charset="-127"/>
            </a:endParaRPr>
          </a:p>
        </p:txBody>
      </p:sp>
      <p:cxnSp>
        <p:nvCxnSpPr>
          <p:cNvPr id="11" name="직선 연결선 10"/>
          <p:cNvCxnSpPr/>
          <p:nvPr/>
        </p:nvCxnSpPr>
        <p:spPr>
          <a:xfrm>
            <a:off x="1434004" y="1986007"/>
            <a:ext cx="3229436"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509418" y="3226161"/>
            <a:ext cx="954107" cy="400110"/>
          </a:xfrm>
          <a:prstGeom prst="rect">
            <a:avLst/>
          </a:prstGeom>
          <a:noFill/>
        </p:spPr>
        <p:txBody>
          <a:bodyPr wrap="none" rtlCol="0">
            <a:spAutoFit/>
          </a:bodyPr>
          <a:lstStyle/>
          <a:p>
            <a:r>
              <a:rPr lang="ko-KR" altLang="en-US" sz="2000" dirty="0" smtClean="0">
                <a:latin typeface="나눔스퀘어 Bold" panose="020B0600000101010101" pitchFamily="50" charset="-127"/>
                <a:ea typeface="나눔스퀘어" panose="020B0600000101010101"/>
              </a:rPr>
              <a:t>장단점</a:t>
            </a:r>
            <a:endParaRPr lang="en-US" altLang="ko-KR" sz="2000" dirty="0" smtClean="0">
              <a:latin typeface="나눔스퀘어 Bold" panose="020B0600000101010101" pitchFamily="50" charset="-127"/>
              <a:ea typeface="나눔스퀘어" panose="020B0600000101010101"/>
            </a:endParaRPr>
          </a:p>
        </p:txBody>
      </p:sp>
      <p:sp>
        <p:nvSpPr>
          <p:cNvPr id="14" name="TextBox 13"/>
          <p:cNvSpPr txBox="1"/>
          <p:nvPr/>
        </p:nvSpPr>
        <p:spPr>
          <a:xfrm>
            <a:off x="1582570" y="5343426"/>
            <a:ext cx="2053767" cy="338554"/>
          </a:xfrm>
          <a:prstGeom prst="rect">
            <a:avLst/>
          </a:prstGeom>
          <a:noFill/>
        </p:spPr>
        <p:txBody>
          <a:bodyPr wrap="none" rtlCol="0">
            <a:spAutoFit/>
          </a:bodyPr>
          <a:lstStyle/>
          <a:p>
            <a:pPr marL="285750" indent="-285750">
              <a:buFont typeface="Arial" panose="020B0604020202020204" pitchFamily="34" charset="0"/>
              <a:buChar char="•"/>
            </a:pPr>
            <a:r>
              <a:rPr lang="ko-KR" altLang="en-US" sz="1600" dirty="0" smtClean="0">
                <a:latin typeface="나눔스퀘어" panose="020B0600000101010101" pitchFamily="50" charset="-127"/>
                <a:ea typeface="나눔스퀘어" panose="020B0600000101010101"/>
              </a:rPr>
              <a:t>미래 발전 가능성</a:t>
            </a:r>
            <a:endParaRPr lang="ko-KR" altLang="en-US" sz="1600" dirty="0">
              <a:latin typeface="나눔스퀘어" panose="020B0600000101010101" pitchFamily="50" charset="-127"/>
              <a:ea typeface="나눔스퀘어" panose="020B0600000101010101"/>
            </a:endParaRPr>
          </a:p>
        </p:txBody>
      </p:sp>
      <p:sp>
        <p:nvSpPr>
          <p:cNvPr id="15" name="직사각형 14"/>
          <p:cNvSpPr/>
          <p:nvPr/>
        </p:nvSpPr>
        <p:spPr>
          <a:xfrm>
            <a:off x="918858" y="3054564"/>
            <a:ext cx="590560" cy="59056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spc="-150" dirty="0" smtClean="0">
                <a:latin typeface="나눔스퀘어 Bold" panose="020B0600000101010101" pitchFamily="50" charset="-127"/>
                <a:ea typeface="나눔스퀘어 Bold" panose="020B0600000101010101" pitchFamily="50" charset="-127"/>
              </a:rPr>
              <a:t>02</a:t>
            </a:r>
            <a:endParaRPr lang="ko-KR" altLang="en-US" sz="2800" spc="-150" dirty="0">
              <a:latin typeface="나눔스퀘어 Bold" panose="020B0600000101010101" pitchFamily="50" charset="-127"/>
              <a:ea typeface="나눔스퀘어 Bold" panose="020B0600000101010101" pitchFamily="50" charset="-127"/>
            </a:endParaRPr>
          </a:p>
        </p:txBody>
      </p:sp>
      <p:cxnSp>
        <p:nvCxnSpPr>
          <p:cNvPr id="16" name="직선 연결선 15"/>
          <p:cNvCxnSpPr/>
          <p:nvPr/>
        </p:nvCxnSpPr>
        <p:spPr>
          <a:xfrm>
            <a:off x="1434004" y="3635698"/>
            <a:ext cx="3229436" cy="0"/>
          </a:xfrm>
          <a:prstGeom prst="lin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3" name="직사각형 22"/>
          <p:cNvSpPr/>
          <p:nvPr/>
        </p:nvSpPr>
        <p:spPr>
          <a:xfrm>
            <a:off x="918858" y="4704255"/>
            <a:ext cx="590560" cy="5905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spc="-150" dirty="0" smtClean="0">
                <a:latin typeface="나눔스퀘어 Bold" panose="020B0600000101010101" pitchFamily="50" charset="-127"/>
                <a:ea typeface="나눔스퀘어 Bold" panose="020B0600000101010101" pitchFamily="50" charset="-127"/>
              </a:rPr>
              <a:t>03</a:t>
            </a:r>
            <a:endParaRPr lang="ko-KR" altLang="en-US" sz="2800" spc="-150" dirty="0">
              <a:latin typeface="나눔스퀘어 Bold" panose="020B0600000101010101" pitchFamily="50" charset="-127"/>
              <a:ea typeface="나눔스퀘어 Bold" panose="020B0600000101010101" pitchFamily="50" charset="-127"/>
            </a:endParaRPr>
          </a:p>
        </p:txBody>
      </p:sp>
      <p:cxnSp>
        <p:nvCxnSpPr>
          <p:cNvPr id="24" name="직선 연결선 23"/>
          <p:cNvCxnSpPr/>
          <p:nvPr/>
        </p:nvCxnSpPr>
        <p:spPr>
          <a:xfrm>
            <a:off x="1434004" y="5285389"/>
            <a:ext cx="3229436"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478938" y="4841664"/>
            <a:ext cx="1556836" cy="400110"/>
          </a:xfrm>
          <a:prstGeom prst="rect">
            <a:avLst/>
          </a:prstGeom>
          <a:noFill/>
        </p:spPr>
        <p:txBody>
          <a:bodyPr wrap="none" rtlCol="0">
            <a:spAutoFit/>
          </a:bodyPr>
          <a:lstStyle/>
          <a:p>
            <a:r>
              <a:rPr lang="ko-KR" altLang="en-US" sz="2000" dirty="0" smtClean="0">
                <a:latin typeface="나눔스퀘어 Bold" panose="020B0600000101010101" pitchFamily="50" charset="-127"/>
                <a:ea typeface="나눔스퀘어" panose="020B0600000101010101"/>
              </a:rPr>
              <a:t>실현가능성</a:t>
            </a:r>
            <a:r>
              <a:rPr lang="en-US" altLang="ko-KR" sz="2000" dirty="0" smtClean="0">
                <a:latin typeface="나눔스퀘어 Bold" panose="020B0600000101010101" pitchFamily="50" charset="-127"/>
                <a:ea typeface="나눔스퀘어" panose="020B0600000101010101"/>
              </a:rPr>
              <a:t> </a:t>
            </a:r>
          </a:p>
        </p:txBody>
      </p:sp>
      <p:sp>
        <p:nvSpPr>
          <p:cNvPr id="18" name="TextBox 17"/>
          <p:cNvSpPr txBox="1"/>
          <p:nvPr/>
        </p:nvSpPr>
        <p:spPr>
          <a:xfrm>
            <a:off x="1542946" y="3694458"/>
            <a:ext cx="885179" cy="584775"/>
          </a:xfrm>
          <a:prstGeom prst="rect">
            <a:avLst/>
          </a:prstGeom>
          <a:noFill/>
        </p:spPr>
        <p:txBody>
          <a:bodyPr wrap="none" rtlCol="0">
            <a:spAutoFit/>
          </a:bodyPr>
          <a:lstStyle/>
          <a:p>
            <a:pPr marL="285750" indent="-285750">
              <a:buFont typeface="Arial" panose="020B0604020202020204" pitchFamily="34" charset="0"/>
              <a:buChar char="•"/>
            </a:pPr>
            <a:r>
              <a:rPr lang="ko-KR" altLang="en-US" sz="1600" dirty="0" smtClean="0">
                <a:latin typeface="나눔스퀘어" panose="020B0600000101010101" pitchFamily="50" charset="-127"/>
                <a:ea typeface="나눔스퀘어" panose="020B0600000101010101"/>
              </a:rPr>
              <a:t>장점</a:t>
            </a:r>
            <a:endParaRPr lang="en-US" altLang="ko-KR" sz="1600" dirty="0" smtClean="0">
              <a:latin typeface="나눔스퀘어" panose="020B0600000101010101" pitchFamily="50" charset="-127"/>
              <a:ea typeface="나눔스퀘어" panose="020B0600000101010101"/>
            </a:endParaRPr>
          </a:p>
          <a:p>
            <a:pPr marL="285750" indent="-285750">
              <a:buFont typeface="Arial" panose="020B0604020202020204" pitchFamily="34" charset="0"/>
              <a:buChar char="•"/>
            </a:pPr>
            <a:r>
              <a:rPr lang="ko-KR" altLang="en-US" sz="1600" dirty="0" smtClean="0">
                <a:latin typeface="나눔스퀘어" panose="020B0600000101010101" pitchFamily="50" charset="-127"/>
                <a:ea typeface="나눔스퀘어" panose="020B0600000101010101"/>
              </a:rPr>
              <a:t>단점</a:t>
            </a:r>
            <a:endParaRPr lang="ko-KR" altLang="en-US" sz="1600" dirty="0">
              <a:latin typeface="나눔스퀘어" panose="020B0600000101010101" pitchFamily="50" charset="-127"/>
              <a:ea typeface="나눔스퀘어" panose="020B0600000101010101"/>
            </a:endParaRPr>
          </a:p>
        </p:txBody>
      </p:sp>
    </p:spTree>
    <p:extLst>
      <p:ext uri="{BB962C8B-B14F-4D97-AF65-F5344CB8AC3E}">
        <p14:creationId xmlns:p14="http://schemas.microsoft.com/office/powerpoint/2010/main" xmlns="" val="4005028185"/>
      </p:ext>
    </p:extLst>
  </p:cSld>
  <p:clrMapOvr>
    <a:masterClrMapping/>
  </p:clrMapOvr>
  <mc:AlternateContent xmlns:mc="http://schemas.openxmlformats.org/markup-compatibility/2006">
    <mc:Choice xmlns:p14="http://schemas.microsoft.com/office/powerpoint/2010/main" xmlns="" Requires="p14">
      <p:transition spd="slow" p14:dur="1250">
        <p14:prism isContent="1" isInverted="1"/>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550333" y="0"/>
            <a:ext cx="220134" cy="9398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770467" y="84670"/>
            <a:ext cx="2294218" cy="584775"/>
          </a:xfrm>
          <a:prstGeom prst="rect">
            <a:avLst/>
          </a:prstGeom>
          <a:noFill/>
        </p:spPr>
        <p:txBody>
          <a:bodyPr wrap="none" rtlCol="0">
            <a:spAutoFit/>
          </a:bodyPr>
          <a:lstStyle/>
          <a:p>
            <a:r>
              <a:rPr lang="en-US" altLang="ko-KR" sz="3200" spc="-150" dirty="0" smtClean="0">
                <a:latin typeface="나눔스퀘어 ExtraBold" panose="020B0600000101010101" pitchFamily="50" charset="-127"/>
                <a:ea typeface="나눔스퀘어" panose="020B0600000101010101"/>
              </a:rPr>
              <a:t>01</a:t>
            </a:r>
            <a:r>
              <a:rPr lang="en-US" altLang="ko-KR" sz="2800" dirty="0" smtClean="0">
                <a:latin typeface="나눔스퀘어 Bold" panose="020B0600000101010101" pitchFamily="50" charset="-127"/>
                <a:ea typeface="나눔스퀘어" panose="020B0600000101010101"/>
              </a:rPr>
              <a:t>  </a:t>
            </a:r>
            <a:r>
              <a:rPr lang="ko-KR" altLang="en-US" sz="2400" dirty="0" smtClean="0">
                <a:latin typeface="나눔스퀘어 Bold" panose="020B0600000101010101" pitchFamily="50" charset="-127"/>
                <a:ea typeface="나눔스퀘어" panose="020B0600000101010101"/>
              </a:rPr>
              <a:t>기술적 측면</a:t>
            </a:r>
            <a:endParaRPr lang="ko-KR" altLang="en-US" sz="2400" dirty="0">
              <a:latin typeface="나눔스퀘어" panose="020B0600000101010101" pitchFamily="50" charset="-127"/>
              <a:ea typeface="나눔스퀘어" panose="020B0600000101010101"/>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tretch>
            <a:fillRect/>
          </a:stretch>
        </p:blipFill>
        <p:spPr bwMode="auto">
          <a:xfrm>
            <a:off x="2181715" y="1333879"/>
            <a:ext cx="3138294" cy="3138294"/>
          </a:xfrm>
          <a:prstGeom prst="rect">
            <a:avLst/>
          </a:prstGeom>
          <a:noFill/>
          <a:extLst>
            <a:ext uri="{909E8E84-426E-40DD-AFC4-6F175D3DCCD1}">
              <a14:hiddenFill xmlns:a14="http://schemas.microsoft.com/office/drawing/2010/main" xmlns="">
                <a:solidFill>
                  <a:srgbClr val="FFFFFF"/>
                </a:solidFill>
              </a14:hiddenFill>
            </a:ext>
          </a:extLst>
        </p:spPr>
      </p:pic>
      <p:sp>
        <p:nvSpPr>
          <p:cNvPr id="3" name="직사각형 2"/>
          <p:cNvSpPr/>
          <p:nvPr/>
        </p:nvSpPr>
        <p:spPr>
          <a:xfrm>
            <a:off x="6437375" y="5113711"/>
            <a:ext cx="4096513" cy="584775"/>
          </a:xfrm>
          <a:prstGeom prst="rect">
            <a:avLst/>
          </a:prstGeom>
        </p:spPr>
        <p:txBody>
          <a:bodyPr wrap="square">
            <a:spAutoFit/>
          </a:bodyPr>
          <a:lstStyle/>
          <a:p>
            <a:r>
              <a:rPr lang="ko-KR" altLang="en-US" sz="1600" dirty="0"/>
              <a:t>사람의 생체 기관 중 하나인 </a:t>
            </a:r>
            <a:r>
              <a:rPr lang="ko-KR" altLang="en-US" sz="1600" dirty="0" smtClean="0"/>
              <a:t>홍채를 </a:t>
            </a:r>
            <a:r>
              <a:rPr lang="ko-KR" altLang="en-US" sz="1600" dirty="0"/>
              <a:t>이용한 생체인식 </a:t>
            </a:r>
            <a:r>
              <a:rPr lang="ko-KR" altLang="en-US" sz="1600" dirty="0" smtClean="0"/>
              <a:t>기술 중 </a:t>
            </a:r>
            <a:r>
              <a:rPr lang="ko-KR" altLang="en-US" sz="1600" dirty="0"/>
              <a:t>하나</a:t>
            </a:r>
            <a:endParaRPr lang="ko-KR" altLang="en-US" sz="1700" dirty="0">
              <a:latin typeface="나눔스퀘어" panose="020B0600000101010101" pitchFamily="50" charset="-127"/>
              <a:ea typeface="나눔스퀘어" panose="020B0600000101010101" pitchFamily="50" charset="-127"/>
            </a:endParaRPr>
          </a:p>
        </p:txBody>
      </p:sp>
      <p:sp>
        <p:nvSpPr>
          <p:cNvPr id="4" name="직사각형 3"/>
          <p:cNvSpPr/>
          <p:nvPr/>
        </p:nvSpPr>
        <p:spPr>
          <a:xfrm>
            <a:off x="2770336" y="4612032"/>
            <a:ext cx="2042752" cy="43854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smtClean="0">
                <a:latin typeface="나눔스퀘어 Bold" panose="020B0600000101010101" pitchFamily="50" charset="-127"/>
                <a:ea typeface="나눔스퀘어 Bold" panose="020B0600000101010101" pitchFamily="50" charset="-127"/>
              </a:rPr>
              <a:t>지문 인식</a:t>
            </a:r>
            <a:endParaRPr lang="ko-KR" altLang="en-US" sz="2000" dirty="0">
              <a:latin typeface="나눔스퀘어 Bold" panose="020B0600000101010101" pitchFamily="50" charset="-127"/>
              <a:ea typeface="나눔스퀘어 Bold" panose="020B0600000101010101" pitchFamily="50" charset="-127"/>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tretch>
            <a:fillRect/>
          </a:stretch>
        </p:blipFill>
        <p:spPr bwMode="auto">
          <a:xfrm>
            <a:off x="6361733" y="1450775"/>
            <a:ext cx="4173468" cy="2856365"/>
          </a:xfrm>
          <a:prstGeom prst="rect">
            <a:avLst/>
          </a:prstGeom>
          <a:noFill/>
          <a:extLst>
            <a:ext uri="{909E8E84-426E-40DD-AFC4-6F175D3DCCD1}">
              <a14:hiddenFill xmlns:a14="http://schemas.microsoft.com/office/drawing/2010/main" xmlns="">
                <a:solidFill>
                  <a:srgbClr val="FFFFFF"/>
                </a:solidFill>
              </a14:hiddenFill>
            </a:ext>
          </a:extLst>
        </p:spPr>
      </p:pic>
      <p:sp>
        <p:nvSpPr>
          <p:cNvPr id="9" name="직사각형 8"/>
          <p:cNvSpPr/>
          <p:nvPr/>
        </p:nvSpPr>
        <p:spPr>
          <a:xfrm>
            <a:off x="7461208" y="4563264"/>
            <a:ext cx="2042752" cy="43854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smtClean="0">
                <a:latin typeface="나눔스퀘어 Bold" panose="020B0600000101010101" pitchFamily="50" charset="-127"/>
                <a:ea typeface="나눔스퀘어 Bold" panose="020B0600000101010101" pitchFamily="50" charset="-127"/>
              </a:rPr>
              <a:t>홍채 인식</a:t>
            </a:r>
            <a:endParaRPr lang="ko-KR" altLang="en-US" sz="2000" dirty="0">
              <a:latin typeface="나눔스퀘어 Bold" panose="020B0600000101010101" pitchFamily="50" charset="-127"/>
              <a:ea typeface="나눔스퀘어 Bold" panose="020B0600000101010101" pitchFamily="50" charset="-127"/>
            </a:endParaRPr>
          </a:p>
        </p:txBody>
      </p:sp>
      <p:sp>
        <p:nvSpPr>
          <p:cNvPr id="10" name="직사각형 9"/>
          <p:cNvSpPr/>
          <p:nvPr/>
        </p:nvSpPr>
        <p:spPr>
          <a:xfrm>
            <a:off x="1658111" y="5155033"/>
            <a:ext cx="4184905" cy="584775"/>
          </a:xfrm>
          <a:prstGeom prst="rect">
            <a:avLst/>
          </a:prstGeom>
        </p:spPr>
        <p:txBody>
          <a:bodyPr wrap="square">
            <a:spAutoFit/>
          </a:bodyPr>
          <a:lstStyle/>
          <a:p>
            <a:r>
              <a:rPr lang="ko-KR" altLang="en-US" sz="1600" dirty="0"/>
              <a:t>사람의 손에 있는 </a:t>
            </a:r>
            <a:r>
              <a:rPr lang="ko-KR" altLang="en-US" sz="1600" dirty="0" smtClean="0">
                <a:latin typeface="나눔스퀘어" panose="020B0600000101010101"/>
              </a:rPr>
              <a:t>지문을</a:t>
            </a:r>
            <a:r>
              <a:rPr lang="ko-KR" altLang="en-US" sz="1600" dirty="0" smtClean="0"/>
              <a:t> </a:t>
            </a:r>
            <a:r>
              <a:rPr lang="ko-KR" altLang="en-US" sz="1600" dirty="0"/>
              <a:t>읽어서 신원을 식별하는 것</a:t>
            </a:r>
            <a:r>
              <a:rPr lang="en-US" altLang="ko-KR" sz="1600" dirty="0"/>
              <a:t>.</a:t>
            </a:r>
            <a:endParaRPr lang="ko-KR" altLang="en-US" sz="1700"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xmlns="" val="3683052760"/>
      </p:ext>
    </p:extLst>
  </p:cSld>
  <p:clrMapOvr>
    <a:masterClrMapping/>
  </p:clrMapOvr>
  <mc:AlternateContent xmlns:mc="http://schemas.openxmlformats.org/markup-compatibility/2006">
    <mc:Choice xmlns:p14="http://schemas.microsoft.com/office/powerpoint/2010/main" xmlns="" Requires="p14">
      <p:transition spd="slow" p14:dur="1250">
        <p14:prism isContent="1"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550333" y="0"/>
            <a:ext cx="220134" cy="9398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770467" y="84670"/>
            <a:ext cx="2601994" cy="584775"/>
          </a:xfrm>
          <a:prstGeom prst="rect">
            <a:avLst/>
          </a:prstGeom>
          <a:noFill/>
        </p:spPr>
        <p:txBody>
          <a:bodyPr wrap="none" rtlCol="0">
            <a:spAutoFit/>
          </a:bodyPr>
          <a:lstStyle/>
          <a:p>
            <a:r>
              <a:rPr lang="en-US" altLang="ko-KR" sz="3200" spc="-150" dirty="0" smtClean="0">
                <a:latin typeface="나눔스퀘어 ExtraBold" panose="020B0600000101010101" pitchFamily="50" charset="-127"/>
                <a:ea typeface="나눔스퀘어 ExtraBold" panose="020B0600000101010101" pitchFamily="50" charset="-127"/>
              </a:rPr>
              <a:t>01</a:t>
            </a:r>
            <a:r>
              <a:rPr lang="en-US" altLang="ko-KR" sz="2800" dirty="0" smtClean="0">
                <a:latin typeface="나눔스퀘어 Bold" panose="020B0600000101010101" pitchFamily="50" charset="-127"/>
                <a:ea typeface="나눔스퀘어 Bold" panose="020B0600000101010101" pitchFamily="50" charset="-127"/>
              </a:rPr>
              <a:t>  </a:t>
            </a:r>
            <a:r>
              <a:rPr lang="ko-KR" altLang="en-US" sz="2400" dirty="0" smtClean="0">
                <a:latin typeface="나눔스퀘어" panose="020B0600000101010101" pitchFamily="50" charset="-127"/>
                <a:ea typeface="나눔스퀘어" panose="020B0600000101010101" pitchFamily="50" charset="-127"/>
              </a:rPr>
              <a:t>지문인식 </a:t>
            </a:r>
            <a:r>
              <a:rPr lang="ko-KR" altLang="en-US" sz="2400" dirty="0" err="1" smtClean="0">
                <a:latin typeface="나눔스퀘어" panose="020B0600000101010101" pitchFamily="50" charset="-127"/>
                <a:ea typeface="나눔스퀘어" panose="020B0600000101010101" pitchFamily="50" charset="-127"/>
              </a:rPr>
              <a:t>차키</a:t>
            </a:r>
            <a:endParaRPr lang="ko-KR" altLang="en-US" sz="2800" dirty="0">
              <a:latin typeface="나눔스퀘어" panose="020B0600000101010101" pitchFamily="50" charset="-127"/>
              <a:ea typeface="나눔스퀘어" panose="020B0600000101010101" pitchFamily="50" charset="-127"/>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950253" y="3112874"/>
            <a:ext cx="5387048" cy="3589797"/>
          </a:xfrm>
          <a:prstGeom prst="rect">
            <a:avLst/>
          </a:prstGeom>
        </p:spPr>
      </p:pic>
      <p:pic>
        <p:nvPicPr>
          <p:cNvPr id="5" name="그림 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495345" y="824087"/>
            <a:ext cx="5384801" cy="3589867"/>
          </a:xfrm>
          <a:prstGeom prst="rect">
            <a:avLst/>
          </a:prstGeom>
        </p:spPr>
      </p:pic>
    </p:spTree>
    <p:extLst>
      <p:ext uri="{BB962C8B-B14F-4D97-AF65-F5344CB8AC3E}">
        <p14:creationId xmlns:p14="http://schemas.microsoft.com/office/powerpoint/2010/main" xmlns="" val="1508610417"/>
      </p:ext>
    </p:extLst>
  </p:cSld>
  <p:clrMapOvr>
    <a:masterClrMapping/>
  </p:clrMapOvr>
  <mc:AlternateContent xmlns:mc="http://schemas.openxmlformats.org/markup-compatibility/2006">
    <mc:Choice xmlns:p14="http://schemas.microsoft.com/office/powerpoint/2010/main" xmlns="" Requires="p14">
      <p:transition spd="slow" p14:dur="1250">
        <p14:prism isContent="1" isInverted="1"/>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550333" y="0"/>
            <a:ext cx="220134" cy="9398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770467" y="84670"/>
            <a:ext cx="2601994" cy="584775"/>
          </a:xfrm>
          <a:prstGeom prst="rect">
            <a:avLst/>
          </a:prstGeom>
          <a:noFill/>
        </p:spPr>
        <p:txBody>
          <a:bodyPr wrap="none" rtlCol="0">
            <a:spAutoFit/>
          </a:bodyPr>
          <a:lstStyle/>
          <a:p>
            <a:r>
              <a:rPr lang="en-US" altLang="ko-KR" sz="3200" spc="-150" dirty="0" smtClean="0">
                <a:latin typeface="나눔스퀘어 ExtraBold" panose="020B0600000101010101" pitchFamily="50" charset="-127"/>
                <a:ea typeface="나눔스퀘어 ExtraBold" panose="020B0600000101010101" pitchFamily="50" charset="-127"/>
              </a:rPr>
              <a:t>01</a:t>
            </a:r>
            <a:r>
              <a:rPr lang="en-US" altLang="ko-KR" sz="2800" dirty="0" smtClean="0">
                <a:latin typeface="나눔스퀘어 Bold" panose="020B0600000101010101" pitchFamily="50" charset="-127"/>
                <a:ea typeface="나눔스퀘어 Bold" panose="020B0600000101010101" pitchFamily="50" charset="-127"/>
              </a:rPr>
              <a:t>  </a:t>
            </a:r>
            <a:r>
              <a:rPr lang="ko-KR" altLang="en-US" sz="2400" dirty="0" smtClean="0">
                <a:latin typeface="나눔스퀘어 Bold" panose="020B0600000101010101" pitchFamily="50" charset="-127"/>
                <a:ea typeface="나눔스퀘어" panose="020B0600000101010101" pitchFamily="50" charset="-127"/>
              </a:rPr>
              <a:t>홍채인식</a:t>
            </a:r>
            <a:r>
              <a:rPr lang="ko-KR" altLang="en-US" sz="2400" dirty="0" smtClean="0">
                <a:latin typeface="나눔스퀘어" panose="020B0600000101010101" pitchFamily="50" charset="-127"/>
                <a:ea typeface="나눔스퀘어" panose="020B0600000101010101" pitchFamily="50" charset="-127"/>
              </a:rPr>
              <a:t> </a:t>
            </a:r>
            <a:r>
              <a:rPr lang="ko-KR" altLang="en-US" sz="2400" dirty="0" err="1" smtClean="0">
                <a:latin typeface="나눔스퀘어" panose="020B0600000101010101" pitchFamily="50" charset="-127"/>
                <a:ea typeface="나눔스퀘어" panose="020B0600000101010101" pitchFamily="50" charset="-127"/>
              </a:rPr>
              <a:t>차키</a:t>
            </a:r>
            <a:endParaRPr lang="ko-KR" altLang="en-US" sz="2800" dirty="0">
              <a:latin typeface="나눔스퀘어" panose="020B0600000101010101" pitchFamily="50" charset="-127"/>
              <a:ea typeface="나눔스퀘어" panose="020B0600000101010101" pitchFamily="50" charset="-127"/>
            </a:endParaRPr>
          </a:p>
        </p:txBody>
      </p:sp>
      <p:pic>
        <p:nvPicPr>
          <p:cNvPr id="5" name="그림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156634" y="889337"/>
            <a:ext cx="5384801" cy="2003646"/>
          </a:xfrm>
          <a:prstGeom prst="rect">
            <a:avLst/>
          </a:prstGeom>
        </p:spPr>
      </p:pic>
      <p:pic>
        <p:nvPicPr>
          <p:cNvPr id="6" name="그림 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60400" y="2310121"/>
            <a:ext cx="5025715" cy="3862537"/>
          </a:xfrm>
          <a:prstGeom prst="rect">
            <a:avLst/>
          </a:prstGeom>
        </p:spPr>
      </p:pic>
    </p:spTree>
    <p:extLst>
      <p:ext uri="{BB962C8B-B14F-4D97-AF65-F5344CB8AC3E}">
        <p14:creationId xmlns:p14="http://schemas.microsoft.com/office/powerpoint/2010/main" xmlns="" val="1689009102"/>
      </p:ext>
    </p:extLst>
  </p:cSld>
  <p:clrMapOvr>
    <a:masterClrMapping/>
  </p:clrMapOvr>
  <mc:AlternateContent xmlns:mc="http://schemas.openxmlformats.org/markup-compatibility/2006">
    <mc:Choice xmlns:p14="http://schemas.microsoft.com/office/powerpoint/2010/main" xmlns="" Requires="p14">
      <p:transition spd="slow" p14:dur="1250">
        <p14:prism isContent="1" isInverted="1"/>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550333" y="0"/>
            <a:ext cx="220134" cy="9398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770467" y="84670"/>
            <a:ext cx="3595856" cy="584775"/>
          </a:xfrm>
          <a:prstGeom prst="rect">
            <a:avLst/>
          </a:prstGeom>
          <a:noFill/>
        </p:spPr>
        <p:txBody>
          <a:bodyPr wrap="none" rtlCol="0">
            <a:spAutoFit/>
          </a:bodyPr>
          <a:lstStyle/>
          <a:p>
            <a:r>
              <a:rPr lang="en-US" altLang="ko-KR" sz="3200" spc="-150" dirty="0" smtClean="0">
                <a:latin typeface="나눔스퀘어 ExtraBold" panose="020B0600000101010101" pitchFamily="50" charset="-127"/>
                <a:ea typeface="나눔스퀘어 ExtraBold" panose="020B0600000101010101" pitchFamily="50" charset="-127"/>
              </a:rPr>
              <a:t>02</a:t>
            </a:r>
            <a:r>
              <a:rPr lang="en-US" altLang="ko-KR" sz="2800" dirty="0" smtClean="0">
                <a:latin typeface="나눔스퀘어 Bold" panose="020B0600000101010101" pitchFamily="50" charset="-127"/>
                <a:ea typeface="나눔스퀘어 Bold" panose="020B0600000101010101" pitchFamily="50" charset="-127"/>
              </a:rPr>
              <a:t>  </a:t>
            </a:r>
            <a:r>
              <a:rPr lang="ko-KR" altLang="en-US" sz="2400" dirty="0" err="1" smtClean="0">
                <a:latin typeface="나눔스퀘어 Bold" panose="020B0600000101010101" pitchFamily="50" charset="-127"/>
                <a:ea typeface="나눔스퀘어" panose="020B0600000101010101"/>
              </a:rPr>
              <a:t>지문인식할</a:t>
            </a:r>
            <a:r>
              <a:rPr lang="ko-KR" altLang="en-US" sz="2400" dirty="0" smtClean="0">
                <a:latin typeface="나눔스퀘어 Bold" panose="020B0600000101010101" pitchFamily="50" charset="-127"/>
                <a:ea typeface="나눔스퀘어" panose="020B0600000101010101"/>
              </a:rPr>
              <a:t> 경우 장점</a:t>
            </a:r>
            <a:endParaRPr lang="ko-KR" altLang="en-US" sz="2400" dirty="0">
              <a:latin typeface="나눔스퀘어" panose="020B0600000101010101" pitchFamily="50" charset="-127"/>
              <a:ea typeface="나눔스퀘어" panose="020B0600000101010101"/>
            </a:endParaRPr>
          </a:p>
        </p:txBody>
      </p:sp>
      <p:sp>
        <p:nvSpPr>
          <p:cNvPr id="8" name="타원 7"/>
          <p:cNvSpPr/>
          <p:nvPr/>
        </p:nvSpPr>
        <p:spPr>
          <a:xfrm>
            <a:off x="2429607" y="2003393"/>
            <a:ext cx="2071454" cy="2071454"/>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타원 8"/>
          <p:cNvSpPr/>
          <p:nvPr/>
        </p:nvSpPr>
        <p:spPr>
          <a:xfrm>
            <a:off x="5163380" y="2003393"/>
            <a:ext cx="2071454" cy="2071454"/>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타원 9"/>
          <p:cNvSpPr/>
          <p:nvPr/>
        </p:nvSpPr>
        <p:spPr>
          <a:xfrm>
            <a:off x="7897153" y="2003393"/>
            <a:ext cx="2071454" cy="2071454"/>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그림 11"/>
          <p:cNvPicPr>
            <a:picLocks noChangeAspect="1"/>
          </p:cNvPicPr>
          <p:nvPr/>
        </p:nvPicPr>
        <p:blipFill rotWithShape="1">
          <a:blip r:embed="rId2" cstate="print">
            <a:extLst>
              <a:ext uri="{BEBA8EAE-BF5A-486C-A8C5-ECC9F3942E4B}">
                <a14:imgProps xmlns:a14="http://schemas.microsoft.com/office/drawing/2010/main" xmlns="">
                  <a14:imgLayer r:embed="rId3">
                    <a14:imgEffect>
                      <a14:brightnessContrast bright="100000"/>
                    </a14:imgEffect>
                  </a14:imgLayer>
                </a14:imgProps>
              </a:ext>
              <a:ext uri="{28A0092B-C50C-407E-A947-70E740481C1C}">
                <a14:useLocalDpi xmlns:a14="http://schemas.microsoft.com/office/drawing/2010/main" xmlns="" val="0"/>
              </a:ext>
            </a:extLst>
          </a:blip>
          <a:srcRect r="2319" b="18009"/>
          <a:stretch/>
        </p:blipFill>
        <p:spPr>
          <a:xfrm>
            <a:off x="5440002" y="2404661"/>
            <a:ext cx="1511738" cy="1268917"/>
          </a:xfrm>
          <a:prstGeom prst="rect">
            <a:avLst/>
          </a:prstGeom>
        </p:spPr>
      </p:pic>
      <p:pic>
        <p:nvPicPr>
          <p:cNvPr id="14" name="그림 13"/>
          <p:cNvPicPr>
            <a:picLocks noChangeAspect="1"/>
          </p:cNvPicPr>
          <p:nvPr/>
        </p:nvPicPr>
        <p:blipFill rotWithShape="1">
          <a:blip r:embed="rId4" cstate="print">
            <a:extLst>
              <a:ext uri="{BEBA8EAE-BF5A-486C-A8C5-ECC9F3942E4B}">
                <a14:imgProps xmlns:a14="http://schemas.microsoft.com/office/drawing/2010/main" xmlns="">
                  <a14:imgLayer r:embed="rId5">
                    <a14:imgEffect>
                      <a14:brightnessContrast bright="100000"/>
                    </a14:imgEffect>
                  </a14:imgLayer>
                </a14:imgProps>
              </a:ext>
              <a:ext uri="{28A0092B-C50C-407E-A947-70E740481C1C}">
                <a14:useLocalDpi xmlns:a14="http://schemas.microsoft.com/office/drawing/2010/main" xmlns="" val="0"/>
              </a:ext>
            </a:extLst>
          </a:blip>
          <a:srcRect l="1" r="1931" b="15493"/>
          <a:stretch/>
        </p:blipFill>
        <p:spPr>
          <a:xfrm>
            <a:off x="2690195" y="2404661"/>
            <a:ext cx="1537527" cy="1324894"/>
          </a:xfrm>
          <a:prstGeom prst="rect">
            <a:avLst/>
          </a:prstGeom>
        </p:spPr>
      </p:pic>
      <p:pic>
        <p:nvPicPr>
          <p:cNvPr id="16" name="그림 15"/>
          <p:cNvPicPr>
            <a:picLocks noChangeAspect="1"/>
          </p:cNvPicPr>
          <p:nvPr/>
        </p:nvPicPr>
        <p:blipFill rotWithShape="1">
          <a:blip r:embed="rId6" cstate="print">
            <a:extLst>
              <a:ext uri="{BEBA8EAE-BF5A-486C-A8C5-ECC9F3942E4B}">
                <a14:imgProps xmlns:a14="http://schemas.microsoft.com/office/drawing/2010/main" xmlns="">
                  <a14:imgLayer r:embed="rId7">
                    <a14:imgEffect>
                      <a14:brightnessContrast bright="100000"/>
                    </a14:imgEffect>
                  </a14:imgLayer>
                </a14:imgProps>
              </a:ext>
              <a:ext uri="{28A0092B-C50C-407E-A947-70E740481C1C}">
                <a14:useLocalDpi xmlns:a14="http://schemas.microsoft.com/office/drawing/2010/main" xmlns="" val="0"/>
              </a:ext>
            </a:extLst>
          </a:blip>
          <a:srcRect r="4183" b="17463"/>
          <a:stretch/>
        </p:blipFill>
        <p:spPr>
          <a:xfrm>
            <a:off x="8180978" y="2378195"/>
            <a:ext cx="1503803" cy="1295383"/>
          </a:xfrm>
          <a:prstGeom prst="rect">
            <a:avLst/>
          </a:prstGeom>
        </p:spPr>
      </p:pic>
      <p:sp>
        <p:nvSpPr>
          <p:cNvPr id="17" name="TextBox 16"/>
          <p:cNvSpPr txBox="1"/>
          <p:nvPr/>
        </p:nvSpPr>
        <p:spPr>
          <a:xfrm>
            <a:off x="2702946" y="4195380"/>
            <a:ext cx="1524776" cy="400110"/>
          </a:xfrm>
          <a:prstGeom prst="rect">
            <a:avLst/>
          </a:prstGeom>
          <a:noFill/>
        </p:spPr>
        <p:txBody>
          <a:bodyPr wrap="none" rtlCol="0">
            <a:spAutoFit/>
          </a:bodyPr>
          <a:lstStyle/>
          <a:p>
            <a:pPr algn="ctr"/>
            <a:r>
              <a:rPr lang="ko-KR" altLang="en-US" sz="2000" dirty="0" smtClean="0">
                <a:solidFill>
                  <a:schemeClr val="tx1">
                    <a:lumMod val="75000"/>
                    <a:lumOff val="25000"/>
                  </a:schemeClr>
                </a:solidFill>
                <a:latin typeface="나눔스퀘어" panose="020B0600000101010101" pitchFamily="50" charset="-127"/>
                <a:ea typeface="나눔스퀘어" panose="020B0600000101010101" pitchFamily="50" charset="-127"/>
              </a:rPr>
              <a:t>지문 고유성</a:t>
            </a:r>
            <a:endPar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endParaRPr>
          </a:p>
        </p:txBody>
      </p:sp>
      <p:sp>
        <p:nvSpPr>
          <p:cNvPr id="18" name="TextBox 17"/>
          <p:cNvSpPr txBox="1"/>
          <p:nvPr/>
        </p:nvSpPr>
        <p:spPr>
          <a:xfrm>
            <a:off x="5722053" y="4195380"/>
            <a:ext cx="954107" cy="400110"/>
          </a:xfrm>
          <a:prstGeom prst="rect">
            <a:avLst/>
          </a:prstGeom>
          <a:noFill/>
        </p:spPr>
        <p:txBody>
          <a:bodyPr wrap="none" rtlCol="0">
            <a:spAutoFit/>
          </a:bodyPr>
          <a:lstStyle/>
          <a:p>
            <a:pPr algn="ctr"/>
            <a:r>
              <a:rPr lang="ko-KR" altLang="en-US" sz="2000" dirty="0" err="1" smtClean="0">
                <a:solidFill>
                  <a:schemeClr val="tx1">
                    <a:lumMod val="75000"/>
                    <a:lumOff val="25000"/>
                  </a:schemeClr>
                </a:solidFill>
                <a:latin typeface="나눔스퀘어" panose="020B0600000101010101" pitchFamily="50" charset="-127"/>
                <a:ea typeface="나눔스퀘어" panose="020B0600000101010101" pitchFamily="50" charset="-127"/>
              </a:rPr>
              <a:t>보안성</a:t>
            </a:r>
            <a:endPar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endParaRPr>
          </a:p>
        </p:txBody>
      </p:sp>
      <p:sp>
        <p:nvSpPr>
          <p:cNvPr id="19" name="TextBox 18"/>
          <p:cNvSpPr txBox="1"/>
          <p:nvPr/>
        </p:nvSpPr>
        <p:spPr>
          <a:xfrm>
            <a:off x="8455828" y="4195380"/>
            <a:ext cx="954107" cy="400110"/>
          </a:xfrm>
          <a:prstGeom prst="rect">
            <a:avLst/>
          </a:prstGeom>
          <a:noFill/>
        </p:spPr>
        <p:txBody>
          <a:bodyPr wrap="none" rtlCol="0">
            <a:spAutoFit/>
          </a:bodyPr>
          <a:lstStyle/>
          <a:p>
            <a:pPr algn="ctr"/>
            <a:r>
              <a:rPr lang="ko-KR" altLang="en-US" sz="2000" dirty="0" smtClean="0">
                <a:solidFill>
                  <a:schemeClr val="tx1">
                    <a:lumMod val="75000"/>
                    <a:lumOff val="25000"/>
                  </a:schemeClr>
                </a:solidFill>
                <a:latin typeface="나눔스퀘어" panose="020B0600000101010101" pitchFamily="50" charset="-127"/>
                <a:ea typeface="나눔스퀘어" panose="020B0600000101010101" pitchFamily="50" charset="-127"/>
              </a:rPr>
              <a:t>편리함</a:t>
            </a:r>
            <a:endPar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xmlns="" val="2462228087"/>
      </p:ext>
    </p:extLst>
  </p:cSld>
  <p:clrMapOvr>
    <a:masterClrMapping/>
  </p:clrMapOvr>
  <mc:AlternateContent xmlns:mc="http://schemas.openxmlformats.org/markup-compatibility/2006">
    <mc:Choice xmlns:p14="http://schemas.microsoft.com/office/powerpoint/2010/main" xmlns="" Requires="p14">
      <p:transition spd="slow" p14:dur="1250">
        <p14:prism isContent="1"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7" grpId="0"/>
      <p:bldP spid="18"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타원 14"/>
          <p:cNvSpPr/>
          <p:nvPr/>
        </p:nvSpPr>
        <p:spPr>
          <a:xfrm>
            <a:off x="5182599" y="1979063"/>
            <a:ext cx="2071454" cy="2071454"/>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p:cNvSpPr txBox="1"/>
          <p:nvPr/>
        </p:nvSpPr>
        <p:spPr>
          <a:xfrm>
            <a:off x="5533574" y="4180234"/>
            <a:ext cx="1268297" cy="400110"/>
          </a:xfrm>
          <a:prstGeom prst="rect">
            <a:avLst/>
          </a:prstGeom>
          <a:noFill/>
        </p:spPr>
        <p:txBody>
          <a:bodyPr wrap="none" rtlCol="0">
            <a:spAutoFit/>
          </a:bodyPr>
          <a:lstStyle/>
          <a:p>
            <a:pPr algn="ctr"/>
            <a:r>
              <a:rPr lang="ko-KR" altLang="en-US" sz="2000" dirty="0" smtClean="0">
                <a:solidFill>
                  <a:schemeClr val="tx1">
                    <a:lumMod val="75000"/>
                    <a:lumOff val="25000"/>
                  </a:schemeClr>
                </a:solidFill>
                <a:latin typeface="나눔스퀘어" panose="020B0600000101010101" pitchFamily="50" charset="-127"/>
                <a:ea typeface="나눔스퀘어" panose="020B0600000101010101" pitchFamily="50" charset="-127"/>
              </a:rPr>
              <a:t>지문 복사</a:t>
            </a:r>
            <a:endPar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endParaRPr>
          </a:p>
        </p:txBody>
      </p:sp>
      <p:pic>
        <p:nvPicPr>
          <p:cNvPr id="17" name="그림 16"/>
          <p:cNvPicPr>
            <a:picLocks noChangeAspect="1"/>
          </p:cNvPicPr>
          <p:nvPr/>
        </p:nvPicPr>
        <p:blipFill rotWithShape="1">
          <a:blip r:embed="rId2" cstate="print">
            <a:extLst>
              <a:ext uri="{BEBA8EAE-BF5A-486C-A8C5-ECC9F3942E4B}">
                <a14:imgProps xmlns:a14="http://schemas.microsoft.com/office/drawing/2010/main" xmlns="">
                  <a14:imgLayer r:embed="rId3">
                    <a14:imgEffect>
                      <a14:brightnessContrast bright="100000"/>
                    </a14:imgEffect>
                  </a14:imgLayer>
                </a14:imgProps>
              </a:ext>
              <a:ext uri="{28A0092B-C50C-407E-A947-70E740481C1C}">
                <a14:useLocalDpi xmlns:a14="http://schemas.microsoft.com/office/drawing/2010/main" xmlns="" val="0"/>
              </a:ext>
            </a:extLst>
          </a:blip>
          <a:srcRect l="1" r="-2419" b="13536"/>
          <a:stretch/>
        </p:blipFill>
        <p:spPr>
          <a:xfrm>
            <a:off x="5413590" y="2385043"/>
            <a:ext cx="1506295" cy="1271648"/>
          </a:xfrm>
          <a:prstGeom prst="rect">
            <a:avLst/>
          </a:prstGeom>
        </p:spPr>
      </p:pic>
      <p:sp>
        <p:nvSpPr>
          <p:cNvPr id="3" name="직사각형 2"/>
          <p:cNvSpPr/>
          <p:nvPr/>
        </p:nvSpPr>
        <p:spPr>
          <a:xfrm>
            <a:off x="550333" y="0"/>
            <a:ext cx="220134" cy="9398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770467" y="84670"/>
            <a:ext cx="2601994" cy="584775"/>
          </a:xfrm>
          <a:prstGeom prst="rect">
            <a:avLst/>
          </a:prstGeom>
          <a:noFill/>
        </p:spPr>
        <p:txBody>
          <a:bodyPr wrap="none" rtlCol="0">
            <a:spAutoFit/>
          </a:bodyPr>
          <a:lstStyle/>
          <a:p>
            <a:r>
              <a:rPr lang="en-US" altLang="ko-KR" sz="3200" spc="-150" dirty="0" smtClean="0">
                <a:latin typeface="나눔스퀘어 ExtraBold" panose="020B0600000101010101" pitchFamily="50" charset="-127"/>
                <a:ea typeface="나눔스퀘어 ExtraBold" panose="020B0600000101010101" pitchFamily="50" charset="-127"/>
              </a:rPr>
              <a:t>02</a:t>
            </a:r>
            <a:r>
              <a:rPr lang="en-US" altLang="ko-KR" sz="2800" dirty="0" smtClean="0">
                <a:latin typeface="나눔스퀘어 Bold" panose="020B0600000101010101" pitchFamily="50" charset="-127"/>
                <a:ea typeface="나눔스퀘어 Bold" panose="020B0600000101010101" pitchFamily="50" charset="-127"/>
              </a:rPr>
              <a:t>  </a:t>
            </a:r>
            <a:r>
              <a:rPr lang="ko-KR" altLang="en-US" sz="2400" dirty="0" smtClean="0">
                <a:latin typeface="나눔스퀘어" panose="020B0600000101010101" pitchFamily="50" charset="-127"/>
                <a:ea typeface="나눔스퀘어" panose="020B0600000101010101" pitchFamily="50" charset="-127"/>
              </a:rPr>
              <a:t>지문인식 단점</a:t>
            </a:r>
            <a:endParaRPr lang="ko-KR" altLang="en-US" sz="2800" dirty="0">
              <a:latin typeface="나눔스퀘어" panose="020B0600000101010101" pitchFamily="50" charset="-127"/>
              <a:ea typeface="나눔스퀘어" panose="020B0600000101010101" pitchFamily="50" charset="-127"/>
            </a:endParaRPr>
          </a:p>
        </p:txBody>
      </p:sp>
      <p:sp>
        <p:nvSpPr>
          <p:cNvPr id="6" name="타원 5"/>
          <p:cNvSpPr/>
          <p:nvPr/>
        </p:nvSpPr>
        <p:spPr>
          <a:xfrm>
            <a:off x="2448826" y="1979063"/>
            <a:ext cx="2071454" cy="2071454"/>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p:cNvSpPr txBox="1"/>
          <p:nvPr/>
        </p:nvSpPr>
        <p:spPr>
          <a:xfrm>
            <a:off x="3007500" y="4185617"/>
            <a:ext cx="954107" cy="400110"/>
          </a:xfrm>
          <a:prstGeom prst="rect">
            <a:avLst/>
          </a:prstGeom>
          <a:noFill/>
        </p:spPr>
        <p:txBody>
          <a:bodyPr wrap="none" rtlCol="0">
            <a:spAutoFit/>
          </a:bodyPr>
          <a:lstStyle/>
          <a:p>
            <a:pPr algn="ctr"/>
            <a:r>
              <a:rPr lang="ko-KR" altLang="en-US" sz="2000" dirty="0" smtClean="0">
                <a:solidFill>
                  <a:schemeClr val="tx1">
                    <a:lumMod val="75000"/>
                    <a:lumOff val="25000"/>
                  </a:schemeClr>
                </a:solidFill>
                <a:latin typeface="나눔스퀘어" panose="020B0600000101010101" pitchFamily="50" charset="-127"/>
                <a:ea typeface="나눔스퀘어" panose="020B0600000101010101" pitchFamily="50" charset="-127"/>
              </a:rPr>
              <a:t>정확성</a:t>
            </a:r>
            <a:endPar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endParaRPr>
          </a:p>
        </p:txBody>
      </p:sp>
      <p:pic>
        <p:nvPicPr>
          <p:cNvPr id="12" name="그림 11"/>
          <p:cNvPicPr>
            <a:picLocks noChangeAspect="1"/>
          </p:cNvPicPr>
          <p:nvPr/>
        </p:nvPicPr>
        <p:blipFill rotWithShape="1">
          <a:blip r:embed="rId4" cstate="print">
            <a:extLst>
              <a:ext uri="{BEBA8EAE-BF5A-486C-A8C5-ECC9F3942E4B}">
                <a14:imgProps xmlns:a14="http://schemas.microsoft.com/office/drawing/2010/main" xmlns="">
                  <a14:imgLayer r:embed="rId5">
                    <a14:imgEffect>
                      <a14:brightnessContrast bright="100000"/>
                    </a14:imgEffect>
                  </a14:imgLayer>
                </a14:imgProps>
              </a:ext>
              <a:ext uri="{28A0092B-C50C-407E-A947-70E740481C1C}">
                <a14:useLocalDpi xmlns:a14="http://schemas.microsoft.com/office/drawing/2010/main" xmlns="" val="0"/>
              </a:ext>
            </a:extLst>
          </a:blip>
          <a:srcRect r="3885" b="15247"/>
          <a:stretch/>
        </p:blipFill>
        <p:spPr>
          <a:xfrm>
            <a:off x="2795245" y="2385043"/>
            <a:ext cx="1378615" cy="1215658"/>
          </a:xfrm>
          <a:prstGeom prst="rect">
            <a:avLst/>
          </a:prstGeom>
        </p:spPr>
      </p:pic>
      <p:sp>
        <p:nvSpPr>
          <p:cNvPr id="14" name="타원 13"/>
          <p:cNvSpPr/>
          <p:nvPr/>
        </p:nvSpPr>
        <p:spPr>
          <a:xfrm>
            <a:off x="7916372" y="1979063"/>
            <a:ext cx="2071454" cy="2071454"/>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8424442" y="4180234"/>
            <a:ext cx="954107" cy="400110"/>
          </a:xfrm>
          <a:prstGeom prst="rect">
            <a:avLst/>
          </a:prstGeom>
          <a:noFill/>
        </p:spPr>
        <p:txBody>
          <a:bodyPr wrap="none" rtlCol="0">
            <a:spAutoFit/>
          </a:bodyPr>
          <a:lstStyle/>
          <a:p>
            <a:pPr algn="ctr"/>
            <a:r>
              <a:rPr lang="ko-KR" altLang="en-US" sz="2000" dirty="0" smtClean="0">
                <a:solidFill>
                  <a:schemeClr val="tx1">
                    <a:lumMod val="75000"/>
                    <a:lumOff val="25000"/>
                  </a:schemeClr>
                </a:solidFill>
                <a:latin typeface="나눔스퀘어" panose="020B0600000101010101" pitchFamily="50" charset="-127"/>
                <a:ea typeface="나눔스퀘어" panose="020B0600000101010101" pitchFamily="50" charset="-127"/>
              </a:rPr>
              <a:t>불편함</a:t>
            </a:r>
            <a:endPar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endParaRPr>
          </a:p>
        </p:txBody>
      </p:sp>
      <p:pic>
        <p:nvPicPr>
          <p:cNvPr id="19" name="그림 18"/>
          <p:cNvPicPr>
            <a:picLocks noChangeAspect="1"/>
          </p:cNvPicPr>
          <p:nvPr/>
        </p:nvPicPr>
        <p:blipFill rotWithShape="1">
          <a:blip r:embed="rId6" cstate="print">
            <a:extLst>
              <a:ext uri="{BEBA8EAE-BF5A-486C-A8C5-ECC9F3942E4B}">
                <a14:imgProps xmlns:a14="http://schemas.microsoft.com/office/drawing/2010/main" xmlns="">
                  <a14:imgLayer r:embed="rId7">
                    <a14:imgEffect>
                      <a14:brightnessContrast bright="100000"/>
                    </a14:imgEffect>
                  </a14:imgLayer>
                </a14:imgProps>
              </a:ext>
              <a:ext uri="{28A0092B-C50C-407E-A947-70E740481C1C}">
                <a14:useLocalDpi xmlns:a14="http://schemas.microsoft.com/office/drawing/2010/main" xmlns="" val="0"/>
              </a:ext>
            </a:extLst>
          </a:blip>
          <a:srcRect r="-577" b="12686"/>
          <a:stretch/>
        </p:blipFill>
        <p:spPr>
          <a:xfrm>
            <a:off x="8203807" y="2329053"/>
            <a:ext cx="1464816" cy="1271648"/>
          </a:xfrm>
          <a:prstGeom prst="rect">
            <a:avLst/>
          </a:prstGeom>
        </p:spPr>
      </p:pic>
    </p:spTree>
    <p:extLst>
      <p:ext uri="{BB962C8B-B14F-4D97-AF65-F5344CB8AC3E}">
        <p14:creationId xmlns:p14="http://schemas.microsoft.com/office/powerpoint/2010/main" xmlns="" val="936237871"/>
      </p:ext>
    </p:extLst>
  </p:cSld>
  <p:clrMapOvr>
    <a:masterClrMapping/>
  </p:clrMapOvr>
  <mc:AlternateContent xmlns:mc="http://schemas.openxmlformats.org/markup-compatibility/2006">
    <mc:Choice xmlns:p14="http://schemas.microsoft.com/office/powerpoint/2010/main" xmlns="" Requires="p14">
      <p:transition spd="slow" p14:dur="1250">
        <p14:prism isContent="1"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6" grpId="0" animBg="1"/>
      <p:bldP spid="9" grpId="0"/>
      <p:bldP spid="14" grpId="0" animBg="1"/>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550333" y="0"/>
            <a:ext cx="220134" cy="9398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770467" y="84670"/>
            <a:ext cx="3595856" cy="584775"/>
          </a:xfrm>
          <a:prstGeom prst="rect">
            <a:avLst/>
          </a:prstGeom>
          <a:noFill/>
        </p:spPr>
        <p:txBody>
          <a:bodyPr wrap="none" rtlCol="0">
            <a:spAutoFit/>
          </a:bodyPr>
          <a:lstStyle/>
          <a:p>
            <a:r>
              <a:rPr lang="en-US" altLang="ko-KR" sz="3200" spc="-150" dirty="0" smtClean="0">
                <a:latin typeface="나눔스퀘어 ExtraBold" panose="020B0600000101010101" pitchFamily="50" charset="-127"/>
                <a:ea typeface="나눔스퀘어" panose="020B0600000101010101"/>
              </a:rPr>
              <a:t>02</a:t>
            </a:r>
            <a:r>
              <a:rPr lang="en-US" altLang="ko-KR" sz="2800" dirty="0" smtClean="0">
                <a:latin typeface="나눔스퀘어 Bold" panose="020B0600000101010101" pitchFamily="50" charset="-127"/>
                <a:ea typeface="나눔스퀘어" panose="020B0600000101010101"/>
              </a:rPr>
              <a:t> </a:t>
            </a:r>
            <a:r>
              <a:rPr lang="en-US" altLang="ko-KR" sz="2800" dirty="0" smtClean="0">
                <a:latin typeface="나눔스퀘어 Bold" panose="020B0600000101010101" pitchFamily="50" charset="-127"/>
                <a:ea typeface="나눔스퀘어 Bold" panose="020B0600000101010101" pitchFamily="50" charset="-127"/>
              </a:rPr>
              <a:t> </a:t>
            </a:r>
            <a:r>
              <a:rPr lang="ko-KR" altLang="en-US" sz="2400" dirty="0" err="1" smtClean="0">
                <a:latin typeface="나눔스퀘어 Bold" panose="020B0600000101010101" pitchFamily="50" charset="-127"/>
                <a:ea typeface="나눔스퀘어" panose="020B0600000101010101"/>
              </a:rPr>
              <a:t>홍채인식할</a:t>
            </a:r>
            <a:r>
              <a:rPr lang="ko-KR" altLang="en-US" sz="2400" dirty="0" smtClean="0">
                <a:latin typeface="나눔스퀘어 Bold" panose="020B0600000101010101" pitchFamily="50" charset="-127"/>
                <a:ea typeface="나눔스퀘어" panose="020B0600000101010101"/>
              </a:rPr>
              <a:t> 경우 장점</a:t>
            </a:r>
            <a:endParaRPr lang="ko-KR" altLang="en-US" sz="2400" dirty="0">
              <a:latin typeface="나눔스퀘어" panose="020B0600000101010101" pitchFamily="50" charset="-127"/>
              <a:ea typeface="나눔스퀘어" panose="020B0600000101010101"/>
            </a:endParaRPr>
          </a:p>
        </p:txBody>
      </p:sp>
      <p:sp>
        <p:nvSpPr>
          <p:cNvPr id="8" name="타원 7"/>
          <p:cNvSpPr/>
          <p:nvPr/>
        </p:nvSpPr>
        <p:spPr>
          <a:xfrm>
            <a:off x="2294869" y="2003393"/>
            <a:ext cx="2071454" cy="2071454"/>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타원 8"/>
          <p:cNvSpPr/>
          <p:nvPr/>
        </p:nvSpPr>
        <p:spPr>
          <a:xfrm>
            <a:off x="5028642" y="2003393"/>
            <a:ext cx="2071454" cy="2071454"/>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타원 9"/>
          <p:cNvSpPr/>
          <p:nvPr/>
        </p:nvSpPr>
        <p:spPr>
          <a:xfrm>
            <a:off x="7762415" y="2003393"/>
            <a:ext cx="2071454" cy="2071454"/>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그림 1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404861" y="2460638"/>
            <a:ext cx="1319015" cy="1156964"/>
          </a:xfrm>
          <a:prstGeom prst="rect">
            <a:avLst/>
          </a:prstGeom>
        </p:spPr>
      </p:pic>
      <p:sp>
        <p:nvSpPr>
          <p:cNvPr id="17" name="TextBox 16"/>
          <p:cNvSpPr txBox="1"/>
          <p:nvPr/>
        </p:nvSpPr>
        <p:spPr>
          <a:xfrm>
            <a:off x="2853542" y="4195380"/>
            <a:ext cx="954107" cy="400110"/>
          </a:xfrm>
          <a:prstGeom prst="rect">
            <a:avLst/>
          </a:prstGeom>
          <a:noFill/>
        </p:spPr>
        <p:txBody>
          <a:bodyPr wrap="none" rtlCol="0">
            <a:spAutoFit/>
          </a:bodyPr>
          <a:lstStyle/>
          <a:p>
            <a:pPr algn="ctr"/>
            <a:r>
              <a:rPr lang="ko-KR" altLang="en-US" sz="2000" dirty="0" err="1" smtClean="0">
                <a:solidFill>
                  <a:schemeClr val="tx1">
                    <a:lumMod val="75000"/>
                    <a:lumOff val="25000"/>
                  </a:schemeClr>
                </a:solidFill>
                <a:latin typeface="나눔스퀘어" panose="020B0600000101010101" pitchFamily="50" charset="-127"/>
                <a:ea typeface="나눔스퀘어" panose="020B0600000101010101" pitchFamily="50" charset="-127"/>
              </a:rPr>
              <a:t>보안성</a:t>
            </a:r>
            <a:endPar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endParaRPr>
          </a:p>
        </p:txBody>
      </p:sp>
      <p:sp>
        <p:nvSpPr>
          <p:cNvPr id="18" name="TextBox 17"/>
          <p:cNvSpPr txBox="1"/>
          <p:nvPr/>
        </p:nvSpPr>
        <p:spPr>
          <a:xfrm>
            <a:off x="5430221" y="4195380"/>
            <a:ext cx="1268297" cy="400110"/>
          </a:xfrm>
          <a:prstGeom prst="rect">
            <a:avLst/>
          </a:prstGeom>
          <a:noFill/>
        </p:spPr>
        <p:txBody>
          <a:bodyPr wrap="none" rtlCol="0">
            <a:spAutoFit/>
          </a:bodyPr>
          <a:lstStyle/>
          <a:p>
            <a:pPr algn="ctr"/>
            <a:r>
              <a:rPr lang="ko-KR" altLang="en-US" sz="2000" dirty="0" smtClean="0">
                <a:solidFill>
                  <a:schemeClr val="tx1">
                    <a:lumMod val="75000"/>
                    <a:lumOff val="25000"/>
                  </a:schemeClr>
                </a:solidFill>
                <a:latin typeface="나눔스퀘어" panose="020B0600000101010101" pitchFamily="50" charset="-127"/>
                <a:ea typeface="나눔스퀘어" panose="020B0600000101010101" pitchFamily="50" charset="-127"/>
              </a:rPr>
              <a:t>시간 절약</a:t>
            </a:r>
            <a:endPar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endParaRPr>
          </a:p>
        </p:txBody>
      </p:sp>
      <p:sp>
        <p:nvSpPr>
          <p:cNvPr id="19" name="TextBox 18"/>
          <p:cNvSpPr txBox="1"/>
          <p:nvPr/>
        </p:nvSpPr>
        <p:spPr>
          <a:xfrm>
            <a:off x="8321090" y="4195380"/>
            <a:ext cx="954107" cy="400110"/>
          </a:xfrm>
          <a:prstGeom prst="rect">
            <a:avLst/>
          </a:prstGeom>
          <a:noFill/>
        </p:spPr>
        <p:txBody>
          <a:bodyPr wrap="none" rtlCol="0">
            <a:spAutoFit/>
          </a:bodyPr>
          <a:lstStyle/>
          <a:p>
            <a:pPr algn="ctr"/>
            <a:r>
              <a:rPr lang="ko-KR" altLang="en-US" sz="2000" dirty="0" smtClean="0">
                <a:solidFill>
                  <a:schemeClr val="tx1">
                    <a:lumMod val="75000"/>
                    <a:lumOff val="25000"/>
                  </a:schemeClr>
                </a:solidFill>
                <a:latin typeface="나눔스퀘어" panose="020B0600000101010101" pitchFamily="50" charset="-127"/>
                <a:ea typeface="나눔스퀘어" panose="020B0600000101010101" pitchFamily="50" charset="-127"/>
              </a:rPr>
              <a:t>정확성</a:t>
            </a:r>
            <a:endPar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endParaRPr>
          </a:p>
        </p:txBody>
      </p:sp>
      <p:pic>
        <p:nvPicPr>
          <p:cNvPr id="21" name="그림 20"/>
          <p:cNvPicPr>
            <a:picLocks noChangeAspect="1"/>
          </p:cNvPicPr>
          <p:nvPr/>
        </p:nvPicPr>
        <p:blipFill rotWithShape="1">
          <a:blip r:embed="rId3" cstate="print">
            <a:extLst>
              <a:ext uri="{BEBA8EAE-BF5A-486C-A8C5-ECC9F3942E4B}">
                <a14:imgProps xmlns:a14="http://schemas.microsoft.com/office/drawing/2010/main" xmlns="">
                  <a14:imgLayer r:embed="rId4">
                    <a14:imgEffect>
                      <a14:brightnessContrast bright="100000"/>
                    </a14:imgEffect>
                  </a14:imgLayer>
                </a14:imgProps>
              </a:ext>
              <a:ext uri="{28A0092B-C50C-407E-A947-70E740481C1C}">
                <a14:useLocalDpi xmlns:a14="http://schemas.microsoft.com/office/drawing/2010/main" xmlns="" val="0"/>
              </a:ext>
            </a:extLst>
          </a:blip>
          <a:srcRect r="2319" b="18009"/>
          <a:stretch/>
        </p:blipFill>
        <p:spPr>
          <a:xfrm>
            <a:off x="2568395" y="2404661"/>
            <a:ext cx="1511738" cy="1268917"/>
          </a:xfrm>
          <a:prstGeom prst="rect">
            <a:avLst/>
          </a:prstGeom>
        </p:spPr>
      </p:pic>
      <p:pic>
        <p:nvPicPr>
          <p:cNvPr id="22" name="그림 21"/>
          <p:cNvPicPr>
            <a:picLocks noChangeAspect="1"/>
          </p:cNvPicPr>
          <p:nvPr/>
        </p:nvPicPr>
        <p:blipFill rotWithShape="1">
          <a:blip r:embed="rId5" cstate="print">
            <a:extLst>
              <a:ext uri="{BEBA8EAE-BF5A-486C-A8C5-ECC9F3942E4B}">
                <a14:imgProps xmlns:a14="http://schemas.microsoft.com/office/drawing/2010/main" xmlns="">
                  <a14:imgLayer r:embed="rId6">
                    <a14:imgEffect>
                      <a14:brightnessContrast bright="100000"/>
                    </a14:imgEffect>
                  </a14:imgLayer>
                </a14:imgProps>
              </a:ext>
              <a:ext uri="{28A0092B-C50C-407E-A947-70E740481C1C}">
                <a14:useLocalDpi xmlns:a14="http://schemas.microsoft.com/office/drawing/2010/main" xmlns="" val="0"/>
              </a:ext>
            </a:extLst>
          </a:blip>
          <a:srcRect l="-1" r="4427" b="14997"/>
          <a:stretch/>
        </p:blipFill>
        <p:spPr>
          <a:xfrm>
            <a:off x="8066660" y="2316452"/>
            <a:ext cx="1462963" cy="1301150"/>
          </a:xfrm>
          <a:prstGeom prst="rect">
            <a:avLst/>
          </a:prstGeom>
        </p:spPr>
      </p:pic>
    </p:spTree>
    <p:extLst>
      <p:ext uri="{BB962C8B-B14F-4D97-AF65-F5344CB8AC3E}">
        <p14:creationId xmlns:p14="http://schemas.microsoft.com/office/powerpoint/2010/main" xmlns="" val="658867976"/>
      </p:ext>
    </p:extLst>
  </p:cSld>
  <p:clrMapOvr>
    <a:masterClrMapping/>
  </p:clrMapOvr>
  <mc:AlternateContent xmlns:mc="http://schemas.openxmlformats.org/markup-compatibility/2006">
    <mc:Choice xmlns:p14="http://schemas.microsoft.com/office/powerpoint/2010/main" xmlns="" Requires="p14">
      <p:transition spd="slow" p14:dur="1250">
        <p14:prism isContent="1"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7" grpId="0"/>
      <p:bldP spid="18"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타원 14"/>
          <p:cNvSpPr/>
          <p:nvPr/>
        </p:nvSpPr>
        <p:spPr>
          <a:xfrm>
            <a:off x="6424554" y="1979063"/>
            <a:ext cx="2071454" cy="2071454"/>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p:cNvSpPr txBox="1"/>
          <p:nvPr/>
        </p:nvSpPr>
        <p:spPr>
          <a:xfrm>
            <a:off x="6775527" y="4180234"/>
            <a:ext cx="1268297" cy="400110"/>
          </a:xfrm>
          <a:prstGeom prst="rect">
            <a:avLst/>
          </a:prstGeom>
          <a:noFill/>
        </p:spPr>
        <p:txBody>
          <a:bodyPr wrap="none" rtlCol="0">
            <a:spAutoFit/>
          </a:bodyPr>
          <a:lstStyle/>
          <a:p>
            <a:pPr algn="ctr"/>
            <a:r>
              <a:rPr lang="ko-KR" altLang="en-US" sz="2000" dirty="0" smtClean="0">
                <a:solidFill>
                  <a:schemeClr val="tx1">
                    <a:lumMod val="75000"/>
                    <a:lumOff val="25000"/>
                  </a:schemeClr>
                </a:solidFill>
                <a:latin typeface="나눔스퀘어" panose="020B0600000101010101" pitchFamily="50" charset="-127"/>
                <a:ea typeface="나눔스퀘어" panose="020B0600000101010101" pitchFamily="50" charset="-127"/>
              </a:rPr>
              <a:t>위치 선정</a:t>
            </a:r>
            <a:endPar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endParaRPr>
          </a:p>
        </p:txBody>
      </p:sp>
      <p:pic>
        <p:nvPicPr>
          <p:cNvPr id="17" name="그림 16"/>
          <p:cNvPicPr>
            <a:picLocks noChangeAspect="1"/>
          </p:cNvPicPr>
          <p:nvPr/>
        </p:nvPicPr>
        <p:blipFill rotWithShape="1">
          <a:blip r:embed="rId2" cstate="print">
            <a:extLst>
              <a:ext uri="{BEBA8EAE-BF5A-486C-A8C5-ECC9F3942E4B}">
                <a14:imgProps xmlns:a14="http://schemas.microsoft.com/office/drawing/2010/main" xmlns="">
                  <a14:imgLayer r:embed="rId3">
                    <a14:imgEffect>
                      <a14:brightnessContrast bright="100000"/>
                    </a14:imgEffect>
                  </a14:imgLayer>
                </a14:imgProps>
              </a:ext>
              <a:ext uri="{28A0092B-C50C-407E-A947-70E740481C1C}">
                <a14:useLocalDpi xmlns:a14="http://schemas.microsoft.com/office/drawing/2010/main" xmlns="" val="0"/>
              </a:ext>
            </a:extLst>
          </a:blip>
          <a:srcRect r="4398" b="23740"/>
          <a:stretch/>
        </p:blipFill>
        <p:spPr>
          <a:xfrm>
            <a:off x="6712437" y="2238742"/>
            <a:ext cx="1495688" cy="1193080"/>
          </a:xfrm>
          <a:prstGeom prst="rect">
            <a:avLst/>
          </a:prstGeom>
        </p:spPr>
      </p:pic>
      <p:sp>
        <p:nvSpPr>
          <p:cNvPr id="3" name="직사각형 2"/>
          <p:cNvSpPr/>
          <p:nvPr/>
        </p:nvSpPr>
        <p:spPr>
          <a:xfrm>
            <a:off x="550333" y="0"/>
            <a:ext cx="220134" cy="9398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770467" y="84670"/>
            <a:ext cx="2601994" cy="584775"/>
          </a:xfrm>
          <a:prstGeom prst="rect">
            <a:avLst/>
          </a:prstGeom>
          <a:noFill/>
        </p:spPr>
        <p:txBody>
          <a:bodyPr wrap="none" rtlCol="0">
            <a:spAutoFit/>
          </a:bodyPr>
          <a:lstStyle/>
          <a:p>
            <a:r>
              <a:rPr lang="en-US" altLang="ko-KR" sz="3200" spc="-150" dirty="0" smtClean="0">
                <a:latin typeface="나눔스퀘어 ExtraBold" panose="020B0600000101010101" pitchFamily="50" charset="-127"/>
                <a:ea typeface="나눔스퀘어 ExtraBold" panose="020B0600000101010101" pitchFamily="50" charset="-127"/>
              </a:rPr>
              <a:t>02</a:t>
            </a:r>
            <a:r>
              <a:rPr lang="en-US" altLang="ko-KR" sz="2800" dirty="0" smtClean="0">
                <a:latin typeface="나눔스퀘어 Bold" panose="020B0600000101010101" pitchFamily="50" charset="-127"/>
                <a:ea typeface="나눔스퀘어 Bold" panose="020B0600000101010101" pitchFamily="50" charset="-127"/>
              </a:rPr>
              <a:t>  </a:t>
            </a:r>
            <a:r>
              <a:rPr lang="ko-KR" altLang="en-US" sz="2400" dirty="0" smtClean="0">
                <a:latin typeface="나눔스퀘어 Bold" panose="020B0600000101010101" pitchFamily="50" charset="-127"/>
                <a:ea typeface="나눔스퀘어" panose="020B0600000101010101"/>
              </a:rPr>
              <a:t>홍채인식</a:t>
            </a:r>
            <a:r>
              <a:rPr lang="ko-KR" altLang="en-US" sz="2400" dirty="0" smtClean="0">
                <a:latin typeface="나눔스퀘어" panose="020B0600000101010101" pitchFamily="50" charset="-127"/>
                <a:ea typeface="나눔스퀘어" panose="020B0600000101010101"/>
              </a:rPr>
              <a:t> 단점</a:t>
            </a:r>
            <a:endParaRPr lang="ko-KR" altLang="en-US" sz="2400" dirty="0">
              <a:latin typeface="나눔스퀘어" panose="020B0600000101010101" pitchFamily="50" charset="-127"/>
              <a:ea typeface="나눔스퀘어" panose="020B0600000101010101"/>
            </a:endParaRPr>
          </a:p>
        </p:txBody>
      </p:sp>
      <p:sp>
        <p:nvSpPr>
          <p:cNvPr id="6" name="타원 5"/>
          <p:cNvSpPr/>
          <p:nvPr/>
        </p:nvSpPr>
        <p:spPr>
          <a:xfrm>
            <a:off x="3690781" y="1979063"/>
            <a:ext cx="2071454" cy="2071454"/>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p:cNvSpPr txBox="1"/>
          <p:nvPr/>
        </p:nvSpPr>
        <p:spPr>
          <a:xfrm>
            <a:off x="4249457" y="4185617"/>
            <a:ext cx="954107" cy="400110"/>
          </a:xfrm>
          <a:prstGeom prst="rect">
            <a:avLst/>
          </a:prstGeom>
          <a:noFill/>
        </p:spPr>
        <p:txBody>
          <a:bodyPr wrap="none" rtlCol="0">
            <a:spAutoFit/>
          </a:bodyPr>
          <a:lstStyle/>
          <a:p>
            <a:pPr algn="ctr"/>
            <a:r>
              <a:rPr lang="ko-KR" altLang="en-US" sz="2000" dirty="0" smtClean="0">
                <a:solidFill>
                  <a:schemeClr val="tx1">
                    <a:lumMod val="75000"/>
                    <a:lumOff val="25000"/>
                  </a:schemeClr>
                </a:solidFill>
                <a:latin typeface="나눔스퀘어" panose="020B0600000101010101" pitchFamily="50" charset="-127"/>
                <a:ea typeface="나눔스퀘어" panose="020B0600000101010101" pitchFamily="50" charset="-127"/>
              </a:rPr>
              <a:t>불편함</a:t>
            </a:r>
            <a:endPar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endParaRPr>
          </a:p>
        </p:txBody>
      </p:sp>
      <p:pic>
        <p:nvPicPr>
          <p:cNvPr id="12" name="그림 11"/>
          <p:cNvPicPr>
            <a:picLocks noChangeAspect="1"/>
          </p:cNvPicPr>
          <p:nvPr/>
        </p:nvPicPr>
        <p:blipFill rotWithShape="1">
          <a:blip r:embed="rId4" cstate="print">
            <a:extLst>
              <a:ext uri="{BEBA8EAE-BF5A-486C-A8C5-ECC9F3942E4B}">
                <a14:imgProps xmlns:a14="http://schemas.microsoft.com/office/drawing/2010/main" xmlns="">
                  <a14:imgLayer r:embed="rId5">
                    <a14:imgEffect>
                      <a14:brightnessContrast bright="100000"/>
                    </a14:imgEffect>
                  </a14:imgLayer>
                </a14:imgProps>
              </a:ext>
              <a:ext uri="{28A0092B-C50C-407E-A947-70E740481C1C}">
                <a14:useLocalDpi xmlns:a14="http://schemas.microsoft.com/office/drawing/2010/main" xmlns="" val="0"/>
              </a:ext>
            </a:extLst>
          </a:blip>
          <a:srcRect r="1708" b="20461"/>
          <a:stretch/>
        </p:blipFill>
        <p:spPr>
          <a:xfrm>
            <a:off x="3929301" y="2329053"/>
            <a:ext cx="1607922" cy="1301149"/>
          </a:xfrm>
          <a:prstGeom prst="rect">
            <a:avLst/>
          </a:prstGeom>
        </p:spPr>
      </p:pic>
    </p:spTree>
    <p:extLst>
      <p:ext uri="{BB962C8B-B14F-4D97-AF65-F5344CB8AC3E}">
        <p14:creationId xmlns:p14="http://schemas.microsoft.com/office/powerpoint/2010/main" xmlns="" val="717465866"/>
      </p:ext>
    </p:extLst>
  </p:cSld>
  <p:clrMapOvr>
    <a:masterClrMapping/>
  </p:clrMapOvr>
  <mc:AlternateContent xmlns:mc="http://schemas.openxmlformats.org/markup-compatibility/2006">
    <mc:Choice xmlns:p14="http://schemas.microsoft.com/office/powerpoint/2010/main" xmlns="" Requires="p14">
      <p:transition spd="slow" p14:dur="1250">
        <p14:prism isContent="1"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6" grpId="0" animBg="1"/>
      <p:bldP spid="9" grpId="0"/>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1933</TotalTime>
  <Words>103</Words>
  <Application>Microsoft Office PowerPoint</Application>
  <PresentationFormat>사용자 지정</PresentationFormat>
  <Paragraphs>46</Paragraphs>
  <Slides>12</Slides>
  <Notes>0</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12</vt:i4>
      </vt:variant>
    </vt:vector>
  </HeadingPairs>
  <TitlesOfParts>
    <vt:vector size="21" baseType="lpstr">
      <vt:lpstr>굴림</vt:lpstr>
      <vt:lpstr>Arial</vt:lpstr>
      <vt:lpstr>맑은 고딕</vt:lpstr>
      <vt:lpstr>나눔스퀘어</vt:lpstr>
      <vt:lpstr>나눔스퀘어 Bold</vt:lpstr>
      <vt:lpstr>나눔스퀘어 Light</vt:lpstr>
      <vt:lpstr>나눔스퀘어 ExtraBold</vt:lpstr>
      <vt:lpstr>문체부 쓰기 흘림체</vt:lpstr>
      <vt:lpstr>Office 테마</vt:lpstr>
      <vt:lpstr>슬라이드 1</vt:lpstr>
      <vt:lpstr>슬라이드 2</vt:lpstr>
      <vt:lpstr>슬라이드 3</vt:lpstr>
      <vt:lpstr>슬라이드 4</vt:lpstr>
      <vt:lpstr>슬라이드 5</vt:lpstr>
      <vt:lpstr>슬라이드 6</vt:lpstr>
      <vt:lpstr>슬라이드 7</vt:lpstr>
      <vt:lpstr>슬라이드 8</vt:lpstr>
      <vt:lpstr>슬라이드 9</vt:lpstr>
      <vt:lpstr>슬라이드 10</vt:lpstr>
      <vt:lpstr>슬라이드 11</vt:lpstr>
      <vt:lpstr>슬라이드 12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812실_실습실</dc:creator>
  <cp:lastModifiedBy>이준희</cp:lastModifiedBy>
  <cp:revision>101</cp:revision>
  <dcterms:created xsi:type="dcterms:W3CDTF">2018-04-28T07:49:19Z</dcterms:created>
  <dcterms:modified xsi:type="dcterms:W3CDTF">2019-05-20T09:43:40Z</dcterms:modified>
</cp:coreProperties>
</file>